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3"/>
  </p:notesMasterIdLst>
  <p:sldIdLst>
    <p:sldId id="3920" r:id="rId2"/>
    <p:sldId id="3953" r:id="rId3"/>
    <p:sldId id="3950" r:id="rId4"/>
    <p:sldId id="3921" r:id="rId5"/>
    <p:sldId id="3923" r:id="rId6"/>
    <p:sldId id="3922" r:id="rId7"/>
    <p:sldId id="3924" r:id="rId8"/>
    <p:sldId id="3925" r:id="rId9"/>
    <p:sldId id="3926" r:id="rId10"/>
    <p:sldId id="3928" r:id="rId11"/>
    <p:sldId id="3927" r:id="rId12"/>
    <p:sldId id="3931" r:id="rId13"/>
    <p:sldId id="3932" r:id="rId14"/>
    <p:sldId id="3933" r:id="rId15"/>
    <p:sldId id="3934" r:id="rId16"/>
    <p:sldId id="3935" r:id="rId17"/>
    <p:sldId id="3936" r:id="rId18"/>
    <p:sldId id="3938" r:id="rId19"/>
    <p:sldId id="3939" r:id="rId20"/>
    <p:sldId id="3937" r:id="rId21"/>
    <p:sldId id="3940" r:id="rId22"/>
    <p:sldId id="3929" r:id="rId23"/>
    <p:sldId id="3941" r:id="rId24"/>
    <p:sldId id="3942" r:id="rId25"/>
    <p:sldId id="3945" r:id="rId26"/>
    <p:sldId id="3948" r:id="rId27"/>
    <p:sldId id="3946" r:id="rId28"/>
    <p:sldId id="3943" r:id="rId29"/>
    <p:sldId id="3949" r:id="rId30"/>
    <p:sldId id="3930" r:id="rId31"/>
    <p:sldId id="3955" r:id="rId32"/>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83" autoAdjust="0"/>
    <p:restoredTop sz="94533" autoAdjust="0"/>
  </p:normalViewPr>
  <p:slideViewPr>
    <p:cSldViewPr>
      <p:cViewPr varScale="1">
        <p:scale>
          <a:sx n="82" d="100"/>
          <a:sy n="82" d="100"/>
        </p:scale>
        <p:origin x="854" y="86"/>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a:xfrm>
            <a:off x="3979169" y="6673850"/>
            <a:ext cx="7924800" cy="184150"/>
          </a:xfrm>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id="{B6946E60-726A-442D-92AF-1367CECC01D2}"/>
              </a:ext>
            </a:extLst>
          </p:cNvPr>
          <p:cNvSpPr txBox="1">
            <a:spLocks/>
          </p:cNvSpPr>
          <p:nvPr userDrawn="1"/>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ja-JP" altLang="en-US" dirty="0">
                <a:latin typeface="+mj-ea"/>
                <a:ea typeface="+mj-ea"/>
              </a:rPr>
              <a:t>本発表のまとめ</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
        <p:nvSpPr>
          <p:cNvPr id="9" name="楕円 8">
            <a:extLst>
              <a:ext uri="{FF2B5EF4-FFF2-40B4-BE49-F238E27FC236}">
                <a16:creationId xmlns:a16="http://schemas.microsoft.com/office/drawing/2014/main" id="{4B3059C0-712B-474D-91F8-E6616C1B6CCA}"/>
              </a:ext>
            </a:extLst>
          </p:cNvPr>
          <p:cNvSpPr/>
          <p:nvPr/>
        </p:nvSpPr>
        <p:spPr bwMode="auto">
          <a:xfrm>
            <a:off x="565778"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19" name="楕円 18">
            <a:extLst>
              <a:ext uri="{FF2B5EF4-FFF2-40B4-BE49-F238E27FC236}">
                <a16:creationId xmlns:a16="http://schemas.microsoft.com/office/drawing/2014/main" id="{13F7E437-688B-422F-877E-754490897F36}"/>
              </a:ext>
            </a:extLst>
          </p:cNvPr>
          <p:cNvSpPr/>
          <p:nvPr/>
        </p:nvSpPr>
        <p:spPr bwMode="auto">
          <a:xfrm>
            <a:off x="4513219" y="2231796"/>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23" name="楕円 22">
            <a:extLst>
              <a:ext uri="{FF2B5EF4-FFF2-40B4-BE49-F238E27FC236}">
                <a16:creationId xmlns:a16="http://schemas.microsoft.com/office/drawing/2014/main" id="{E2DC09B9-9D16-4D92-9A19-DF966073FEFD}"/>
              </a:ext>
            </a:extLst>
          </p:cNvPr>
          <p:cNvSpPr/>
          <p:nvPr/>
        </p:nvSpPr>
        <p:spPr bwMode="auto">
          <a:xfrm>
            <a:off x="8460659" y="2172467"/>
            <a:ext cx="648000" cy="648072"/>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32" name="テキスト プレースホルダー 31">
            <a:extLst>
              <a:ext uri="{FF2B5EF4-FFF2-40B4-BE49-F238E27FC236}">
                <a16:creationId xmlns:a16="http://schemas.microsoft.com/office/drawing/2014/main" id="{A2C8BDFD-1C75-4863-B76D-42F551EB5D5A}"/>
              </a:ext>
            </a:extLst>
          </p:cNvPr>
          <p:cNvSpPr>
            <a:spLocks noGrp="1"/>
          </p:cNvSpPr>
          <p:nvPr>
            <p:ph type="body" sz="quarter" idx="13" hasCustomPrompt="1"/>
          </p:nvPr>
        </p:nvSpPr>
        <p:spPr>
          <a:xfrm>
            <a:off x="1214438"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メッセージ①</a:t>
            </a:r>
            <a:endParaRPr kumimoji="1" lang="ja-JP" altLang="en-US" dirty="0"/>
          </a:p>
        </p:txBody>
      </p:sp>
      <p:sp>
        <p:nvSpPr>
          <p:cNvPr id="33" name="テキスト プレースホルダー 31">
            <a:extLst>
              <a:ext uri="{FF2B5EF4-FFF2-40B4-BE49-F238E27FC236}">
                <a16:creationId xmlns:a16="http://schemas.microsoft.com/office/drawing/2014/main" id="{5238BD49-C04F-45B2-BD67-E8AD88D2B811}"/>
              </a:ext>
            </a:extLst>
          </p:cNvPr>
          <p:cNvSpPr>
            <a:spLocks noGrp="1"/>
          </p:cNvSpPr>
          <p:nvPr>
            <p:ph type="body" sz="quarter" idx="14" hasCustomPrompt="1"/>
          </p:nvPr>
        </p:nvSpPr>
        <p:spPr>
          <a:xfrm>
            <a:off x="5161219"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メッセージ②</a:t>
            </a:r>
            <a:endParaRPr kumimoji="1" lang="ja-JP" altLang="en-US" dirty="0"/>
          </a:p>
        </p:txBody>
      </p:sp>
      <p:sp>
        <p:nvSpPr>
          <p:cNvPr id="34" name="テキスト プレースホルダー 31">
            <a:extLst>
              <a:ext uri="{FF2B5EF4-FFF2-40B4-BE49-F238E27FC236}">
                <a16:creationId xmlns:a16="http://schemas.microsoft.com/office/drawing/2014/main" id="{67C3F8B4-7B67-434A-A347-3B429AA96C92}"/>
              </a:ext>
            </a:extLst>
          </p:cNvPr>
          <p:cNvSpPr>
            <a:spLocks noGrp="1"/>
          </p:cNvSpPr>
          <p:nvPr>
            <p:ph type="body" sz="quarter" idx="15" hasCustomPrompt="1"/>
          </p:nvPr>
        </p:nvSpPr>
        <p:spPr>
          <a:xfrm>
            <a:off x="9108000" y="4897061"/>
            <a:ext cx="2289175" cy="1223963"/>
          </a:xfrm>
        </p:spPr>
        <p:txBody>
          <a:bodyPr/>
          <a:lstStyle>
            <a:lvl1pPr marL="0" indent="0">
              <a:buNone/>
              <a:defRPr sz="1800">
                <a:latin typeface="+mn-ea"/>
                <a:ea typeface="+mn-ea"/>
              </a:defRPr>
            </a:lvl1pPr>
          </a:lstStyle>
          <a:p>
            <a:pPr lvl="0"/>
            <a:r>
              <a:rPr kumimoji="1" lang="ja-JP" altLang="en-US" sz="1800" dirty="0">
                <a:latin typeface="+mn-ea"/>
                <a:ea typeface="+mn-ea"/>
              </a:rPr>
              <a:t>メッセージ③</a:t>
            </a:r>
            <a:endParaRPr kumimoji="1" lang="ja-JP" altLang="en-US" dirty="0"/>
          </a:p>
        </p:txBody>
      </p:sp>
    </p:spTree>
    <p:extLst>
      <p:ext uri="{BB962C8B-B14F-4D97-AF65-F5344CB8AC3E}">
        <p14:creationId xmlns:p14="http://schemas.microsoft.com/office/powerpoint/2010/main" val="33415684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 id="2147483694" r:id="rId6"/>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1.png"/><Relationship Id="rId7"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4.png"/><Relationship Id="rId10" Type="http://schemas.openxmlformats.org/officeDocument/2006/relationships/image" Target="../media/image19.sv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00.png"/><Relationship Id="rId7" Type="http://schemas.openxmlformats.org/officeDocument/2006/relationships/image" Target="../media/image170.png"/><Relationship Id="rId2"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12"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28.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5.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6.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png"/><Relationship Id="rId10" Type="http://schemas.openxmlformats.org/officeDocument/2006/relationships/image" Target="../media/image64.png"/><Relationship Id="rId4" Type="http://schemas.openxmlformats.org/officeDocument/2006/relationships/image" Target="../media/image4.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6.png"/><Relationship Id="rId3" Type="http://schemas.openxmlformats.org/officeDocument/2006/relationships/image" Target="../media/image650.png"/><Relationship Id="rId7" Type="http://schemas.openxmlformats.org/officeDocument/2006/relationships/image" Target="../media/image670.png"/><Relationship Id="rId12"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70.png"/><Relationship Id="rId5" Type="http://schemas.openxmlformats.org/officeDocument/2006/relationships/image" Target="../media/image660.png"/><Relationship Id="rId4" Type="http://schemas.openxmlformats.org/officeDocument/2006/relationships/image" Target="../media/image5.png"/><Relationship Id="rId9" Type="http://schemas.openxmlformats.org/officeDocument/2006/relationships/image" Target="../media/image680.png"/><Relationship Id="rId1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sv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510.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10.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sv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510.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10.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ru-to/bandit_algorithms" TargetMode="External"/><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3.jpeg"/><Relationship Id="rId7" Type="http://schemas.openxmlformats.org/officeDocument/2006/relationships/image" Target="../media/image90.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2021/03/26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10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64C737A6-CC65-493D-BF8C-C2193D00BA3C}"/>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（後悔）を最小化するようなアームマシンの腕を選びたい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AF644555-331A-4544-96EC-565A69818FDD}"/>
                  </a:ext>
                </a:extLst>
              </p:cNvPr>
              <p:cNvSpPr txBox="1"/>
              <p:nvPr/>
            </p:nvSpPr>
            <p:spPr>
              <a:xfrm>
                <a:off x="3382637" y="5169176"/>
                <a:ext cx="1368152" cy="646331"/>
              </a:xfrm>
              <a:prstGeom prst="rect">
                <a:avLst/>
              </a:prstGeom>
              <a:noFill/>
            </p:spPr>
            <p:txBody>
              <a:bodyPr wrap="square" rtlCol="0">
                <a:spAutoFit/>
              </a:bodyPr>
              <a:lstStyle/>
              <a:p>
                <a:r>
                  <a:rPr kumimoji="1" lang="ja-JP" altLang="en-US" sz="1800" dirty="0">
                    <a:latin typeface="+mn-ea"/>
                    <a:ea typeface="+mn-ea"/>
                  </a:rPr>
                  <a:t>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oMath>
                </a14:m>
                <a:r>
                  <a:rPr kumimoji="1" lang="ja-JP" altLang="en-US" sz="1800" dirty="0">
                    <a:latin typeface="+mn-ea"/>
                    <a:ea typeface="+mn-ea"/>
                  </a:rPr>
                  <a:t>を獲得</a:t>
                </a:r>
              </a:p>
            </p:txBody>
          </p:sp>
        </mc:Choice>
        <mc:Fallback>
          <p:sp>
            <p:nvSpPr>
              <p:cNvPr id="14" name="テキスト ボックス 13">
                <a:extLst>
                  <a:ext uri="{FF2B5EF4-FFF2-40B4-BE49-F238E27FC236}">
                    <a16:creationId xmlns:a16="http://schemas.microsoft.com/office/drawing/2014/main" id="{AF644555-331A-4544-96EC-565A69818FDD}"/>
                  </a:ext>
                </a:extLst>
              </p:cNvPr>
              <p:cNvSpPr txBox="1">
                <a:spLocks noRot="1" noChangeAspect="1" noMove="1" noResize="1" noEditPoints="1" noAdjustHandles="1" noChangeArrowheads="1" noChangeShapeType="1" noTextEdit="1"/>
              </p:cNvSpPr>
              <p:nvPr/>
            </p:nvSpPr>
            <p:spPr>
              <a:xfrm>
                <a:off x="3382637" y="5169176"/>
                <a:ext cx="1368152" cy="646331"/>
              </a:xfrm>
              <a:prstGeom prst="rect">
                <a:avLst/>
              </a:prstGeom>
              <a:blipFill>
                <a:blip r:embed="rId2"/>
                <a:stretch>
                  <a:fillRect l="-4018" t="-3774" r="-446" b="-15094"/>
                </a:stretch>
              </a:blipFill>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6CD74E28-5AC9-4A13-B953-1C247C451008}"/>
              </a:ext>
            </a:extLst>
          </p:cNvPr>
          <p:cNvSpPr txBox="1"/>
          <p:nvPr/>
        </p:nvSpPr>
        <p:spPr>
          <a:xfrm>
            <a:off x="1351613" y="6139349"/>
            <a:ext cx="1621720" cy="369332"/>
          </a:xfrm>
          <a:prstGeom prst="rect">
            <a:avLst/>
          </a:prstGeom>
          <a:noFill/>
        </p:spPr>
        <p:txBody>
          <a:bodyPr wrap="square" rtlCol="0">
            <a:spAutoFit/>
          </a:bodyPr>
          <a:lstStyle/>
          <a:p>
            <a:r>
              <a:rPr kumimoji="1" lang="en-US" altLang="ja-JP" sz="1800" dirty="0">
                <a:latin typeface="+mn-ea"/>
                <a:ea typeface="+mn-ea"/>
              </a:rPr>
              <a:t>T</a:t>
            </a:r>
            <a:r>
              <a:rPr kumimoji="1" lang="ja-JP" altLang="en-US" sz="1800" dirty="0">
                <a:latin typeface="+mn-ea"/>
                <a:ea typeface="+mn-ea"/>
              </a:rPr>
              <a:t>回繰り返す</a:t>
            </a: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0F6F6B01-1A17-4C35-95BE-239ACF07E175}"/>
                  </a:ext>
                </a:extLst>
              </p:cNvPr>
              <p:cNvSpPr txBox="1"/>
              <p:nvPr/>
            </p:nvSpPr>
            <p:spPr>
              <a:xfrm>
                <a:off x="8158830" y="3751722"/>
                <a:ext cx="4012336" cy="683200"/>
              </a:xfrm>
              <a:prstGeom prst="rect">
                <a:avLst/>
              </a:prstGeom>
              <a:noFill/>
            </p:spPr>
            <p:txBody>
              <a:bodyPr wrap="square" rtlCol="0">
                <a:spAutoFit/>
              </a:bodyPr>
              <a:lstStyle/>
              <a:p>
                <a:r>
                  <a:rPr kumimoji="1" lang="en-US" altLang="ja-JP" sz="1800" b="0" dirty="0">
                    <a:ea typeface="+mn-ea"/>
                  </a:rPr>
                  <a:t> </a:t>
                </a:r>
                <a14:m>
                  <m:oMath xmlns:m="http://schemas.openxmlformats.org/officeDocument/2006/math">
                    <m:r>
                      <a:rPr kumimoji="1" lang="en-US" altLang="ja-JP" sz="1800" b="0" i="1" smtClean="0">
                        <a:latin typeface="Cambria Math" panose="02040503050406030204" pitchFamily="18" charset="0"/>
                        <a:ea typeface="+mn-ea"/>
                      </a:rPr>
                      <m:t>𝑅𝑒𝑔𝑟𝑒𝑡</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𝑇</m:t>
                        </m:r>
                      </m:e>
                    </m:d>
                    <m:r>
                      <a:rPr kumimoji="1" lang="en-US" altLang="ja-JP" sz="1800" b="0" i="1" smtClean="0">
                        <a:latin typeface="Cambria Math" panose="02040503050406030204" pitchFamily="18" charset="0"/>
                        <a:ea typeface="+mn-ea"/>
                      </a:rPr>
                      <m:t>= </m:t>
                    </m:r>
                  </m:oMath>
                </a14:m>
                <a:endParaRPr kumimoji="1" lang="en-US" altLang="ja-JP" sz="1800" b="0" dirty="0">
                  <a:latin typeface="+mn-ea"/>
                  <a:ea typeface="+mn-ea"/>
                </a:endParaRPr>
              </a:p>
              <a:p>
                <a:r>
                  <a:rPr kumimoji="1" lang="ja-JP" altLang="en-US" sz="1800" dirty="0">
                    <a:latin typeface="+mn-ea"/>
                    <a:ea typeface="+mn-ea"/>
                  </a:rPr>
                  <a:t> </a:t>
                </a:r>
                <a14:m>
                  <m:oMath xmlns:m="http://schemas.openxmlformats.org/officeDocument/2006/math">
                    <m:func>
                      <m:funcPr>
                        <m:ctrlPr>
                          <a:rPr kumimoji="1" lang="en-US" altLang="ja-JP" sz="1800" i="1" smtClean="0">
                            <a:latin typeface="Cambria Math" panose="02040503050406030204" pitchFamily="18" charset="0"/>
                            <a:ea typeface="+mn-ea"/>
                          </a:rPr>
                        </m:ctrlPr>
                      </m:funcPr>
                      <m:fName>
                        <m:limLow>
                          <m:limLowPr>
                            <m:ctrlPr>
                              <a:rPr kumimoji="1" lang="en-US" altLang="ja-JP" sz="1800" i="1" smtClean="0">
                                <a:latin typeface="Cambria Math" panose="02040503050406030204" pitchFamily="18" charset="0"/>
                                <a:ea typeface="+mn-ea"/>
                              </a:rPr>
                            </m:ctrlPr>
                          </m:limLowPr>
                          <m:e>
                            <m:r>
                              <m:rPr>
                                <m:sty m:val="p"/>
                              </m:rPr>
                              <a:rPr kumimoji="1" lang="en-US" altLang="ja-JP" sz="1800" i="0" smtClean="0">
                                <a:latin typeface="Cambria Math" panose="02040503050406030204" pitchFamily="18" charset="0"/>
                                <a:ea typeface="+mn-ea"/>
                              </a:rPr>
                              <m:t>max</m:t>
                            </m:r>
                          </m:e>
                          <m:lim>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∈{1,…,</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lim>
                        </m:limLow>
                      </m:fName>
                      <m:e>
                        <m:nary>
                          <m:naryPr>
                            <m:chr m:val="∑"/>
                            <m:ctrlPr>
                              <a:rPr kumimoji="1" lang="en-US" altLang="ja-JP" sz="180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e>
                    </m:func>
                    <m:r>
                      <a:rPr kumimoji="1" lang="en-US" altLang="ja-JP" sz="1800" b="0" i="1" smtClean="0">
                        <a:latin typeface="Cambria Math" panose="02040503050406030204" pitchFamily="18" charset="0"/>
                        <a:ea typeface="+mn-ea"/>
                      </a:rPr>
                      <m:t>−</m:t>
                    </m:r>
                    <m:nary>
                      <m:naryPr>
                        <m:chr m:val="∑"/>
                        <m:ctrlPr>
                          <a:rPr kumimoji="1" lang="en-US" altLang="ja-JP" sz="1800" b="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oMath>
                </a14:m>
                <a:endParaRPr kumimoji="1" lang="ja-JP" altLang="en-US" sz="1800" dirty="0">
                  <a:latin typeface="+mn-ea"/>
                  <a:ea typeface="+mn-ea"/>
                </a:endParaRPr>
              </a:p>
            </p:txBody>
          </p:sp>
        </mc:Choice>
        <mc:Fallback xmlns="">
          <p:sp>
            <p:nvSpPr>
              <p:cNvPr id="42" name="テキスト ボックス 41">
                <a:extLst>
                  <a:ext uri="{FF2B5EF4-FFF2-40B4-BE49-F238E27FC236}">
                    <a16:creationId xmlns:a16="http://schemas.microsoft.com/office/drawing/2014/main" id="{0F6F6B01-1A17-4C35-95BE-239ACF07E175}"/>
                  </a:ext>
                </a:extLst>
              </p:cNvPr>
              <p:cNvSpPr txBox="1">
                <a:spLocks noRot="1" noChangeAspect="1" noMove="1" noResize="1" noEditPoints="1" noAdjustHandles="1" noChangeArrowheads="1" noChangeShapeType="1" noTextEdit="1"/>
              </p:cNvSpPr>
              <p:nvPr/>
            </p:nvSpPr>
            <p:spPr>
              <a:xfrm>
                <a:off x="8158830" y="3751722"/>
                <a:ext cx="4012336" cy="683200"/>
              </a:xfrm>
              <a:prstGeom prst="rect">
                <a:avLst/>
              </a:prstGeom>
              <a:blipFill>
                <a:blip r:embed="rId6"/>
                <a:stretch>
                  <a:fillRect t="-23009" b="-94690"/>
                </a:stretch>
              </a:blipFill>
            </p:spPr>
            <p:txBody>
              <a:bodyPr/>
              <a:lstStyle/>
              <a:p>
                <a:r>
                  <a:rPr lang="ja-JP" altLang="en-US">
                    <a:noFill/>
                  </a:rPr>
                  <a:t> </a:t>
                </a:r>
              </a:p>
            </p:txBody>
          </p:sp>
        </mc:Fallback>
      </mc:AlternateContent>
      <p:cxnSp>
        <p:nvCxnSpPr>
          <p:cNvPr id="45" name="直線コネクタ 44">
            <a:extLst>
              <a:ext uri="{FF2B5EF4-FFF2-40B4-BE49-F238E27FC236}">
                <a16:creationId xmlns:a16="http://schemas.microsoft.com/office/drawing/2014/main" id="{88A521B4-0EE0-401B-9DC3-E5693294F53E}"/>
              </a:ext>
            </a:extLst>
          </p:cNvPr>
          <p:cNvCxnSpPr/>
          <p:nvPr/>
        </p:nvCxnSpPr>
        <p:spPr bwMode="auto">
          <a:xfrm>
            <a:off x="8340794" y="4533546"/>
            <a:ext cx="1711528"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線コネクタ 46">
            <a:extLst>
              <a:ext uri="{FF2B5EF4-FFF2-40B4-BE49-F238E27FC236}">
                <a16:creationId xmlns:a16="http://schemas.microsoft.com/office/drawing/2014/main" id="{340611A3-661D-4C9E-A1CE-A62F32432F80}"/>
              </a:ext>
            </a:extLst>
          </p:cNvPr>
          <p:cNvCxnSpPr/>
          <p:nvPr/>
        </p:nvCxnSpPr>
        <p:spPr bwMode="auto">
          <a:xfrm>
            <a:off x="10268346" y="4434922"/>
            <a:ext cx="1224136"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D00472D1-9655-4A42-AD39-A99D022F8127}"/>
              </a:ext>
            </a:extLst>
          </p:cNvPr>
          <p:cNvCxnSpPr/>
          <p:nvPr/>
        </p:nvCxnSpPr>
        <p:spPr bwMode="auto">
          <a:xfrm>
            <a:off x="8340794" y="4033930"/>
            <a:ext cx="1008112"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 name="グループ化 24">
            <a:extLst>
              <a:ext uri="{FF2B5EF4-FFF2-40B4-BE49-F238E27FC236}">
                <a16:creationId xmlns:a16="http://schemas.microsoft.com/office/drawing/2014/main" id="{B47ECFCF-6367-43A3-BCDE-BB51A0FE7FEA}"/>
              </a:ext>
            </a:extLst>
          </p:cNvPr>
          <p:cNvGrpSpPr/>
          <p:nvPr/>
        </p:nvGrpSpPr>
        <p:grpSpPr>
          <a:xfrm>
            <a:off x="7860198" y="4569062"/>
            <a:ext cx="2012102" cy="1296271"/>
            <a:chOff x="7576284" y="4569062"/>
            <a:chExt cx="2012102" cy="1296271"/>
          </a:xfrm>
        </p:grpSpPr>
        <p:sp>
          <p:nvSpPr>
            <p:cNvPr id="22" name="正方形/長方形 21">
              <a:extLst>
                <a:ext uri="{FF2B5EF4-FFF2-40B4-BE49-F238E27FC236}">
                  <a16:creationId xmlns:a16="http://schemas.microsoft.com/office/drawing/2014/main" id="{5F703EDD-25F9-4CCD-AAD3-AE7E66EF7CC5}"/>
                </a:ext>
              </a:extLst>
            </p:cNvPr>
            <p:cNvSpPr/>
            <p:nvPr/>
          </p:nvSpPr>
          <p:spPr bwMode="auto">
            <a:xfrm>
              <a:off x="7576284" y="4783224"/>
              <a:ext cx="2012102" cy="1082109"/>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同じ腕を</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選び続けた場合の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累積報酬の最大値</a:t>
              </a:r>
            </a:p>
          </p:txBody>
        </p:sp>
        <p:sp>
          <p:nvSpPr>
            <p:cNvPr id="24" name="二等辺三角形 23">
              <a:extLst>
                <a:ext uri="{FF2B5EF4-FFF2-40B4-BE49-F238E27FC236}">
                  <a16:creationId xmlns:a16="http://schemas.microsoft.com/office/drawing/2014/main" id="{62CC5896-80D3-4339-A01F-6E303518D892}"/>
                </a:ext>
              </a:extLst>
            </p:cNvPr>
            <p:cNvSpPr/>
            <p:nvPr/>
          </p:nvSpPr>
          <p:spPr bwMode="auto">
            <a:xfrm>
              <a:off x="8740956" y="4569062"/>
              <a:ext cx="343376" cy="214153"/>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39" name="グループ化 38">
            <a:extLst>
              <a:ext uri="{FF2B5EF4-FFF2-40B4-BE49-F238E27FC236}">
                <a16:creationId xmlns:a16="http://schemas.microsoft.com/office/drawing/2014/main" id="{A3DD1CA9-6617-444E-A081-C1B157A493D4}"/>
              </a:ext>
            </a:extLst>
          </p:cNvPr>
          <p:cNvGrpSpPr/>
          <p:nvPr/>
        </p:nvGrpSpPr>
        <p:grpSpPr>
          <a:xfrm>
            <a:off x="10052322" y="4498031"/>
            <a:ext cx="2012099" cy="977666"/>
            <a:chOff x="7756306" y="4955022"/>
            <a:chExt cx="2012099" cy="977666"/>
          </a:xfrm>
        </p:grpSpPr>
        <p:sp>
          <p:nvSpPr>
            <p:cNvPr id="40" name="正方形/長方形 39">
              <a:extLst>
                <a:ext uri="{FF2B5EF4-FFF2-40B4-BE49-F238E27FC236}">
                  <a16:creationId xmlns:a16="http://schemas.microsoft.com/office/drawing/2014/main" id="{83616127-1B5D-46EC-B6EC-D5D4BE89184C}"/>
                </a:ext>
              </a:extLst>
            </p:cNvPr>
            <p:cNvSpPr/>
            <p:nvPr/>
          </p:nvSpPr>
          <p:spPr bwMode="auto">
            <a:xfrm>
              <a:off x="7756306" y="5236531"/>
              <a:ext cx="2012099" cy="696157"/>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選択した腕による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累積報酬の和</a:t>
              </a:r>
            </a:p>
          </p:txBody>
        </p:sp>
        <p:sp>
          <p:nvSpPr>
            <p:cNvPr id="44" name="二等辺三角形 43">
              <a:extLst>
                <a:ext uri="{FF2B5EF4-FFF2-40B4-BE49-F238E27FC236}">
                  <a16:creationId xmlns:a16="http://schemas.microsoft.com/office/drawing/2014/main" id="{4E951BB0-B4F2-4320-9CF0-19CFDB6794E6}"/>
                </a:ext>
              </a:extLst>
            </p:cNvPr>
            <p:cNvSpPr/>
            <p:nvPr/>
          </p:nvSpPr>
          <p:spPr bwMode="auto">
            <a:xfrm>
              <a:off x="8212358" y="4955022"/>
              <a:ext cx="343376" cy="281509"/>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48" name="グループ化 47">
            <a:extLst>
              <a:ext uri="{FF2B5EF4-FFF2-40B4-BE49-F238E27FC236}">
                <a16:creationId xmlns:a16="http://schemas.microsoft.com/office/drawing/2014/main" id="{669ED447-529A-4389-BF40-77049411C7E8}"/>
              </a:ext>
            </a:extLst>
          </p:cNvPr>
          <p:cNvGrpSpPr/>
          <p:nvPr/>
        </p:nvGrpSpPr>
        <p:grpSpPr>
          <a:xfrm>
            <a:off x="8158830" y="2187836"/>
            <a:ext cx="3647412" cy="1667590"/>
            <a:chOff x="7620622" y="5236533"/>
            <a:chExt cx="3647412" cy="1667590"/>
          </a:xfrm>
        </p:grpSpPr>
        <p:sp>
          <p:nvSpPr>
            <p:cNvPr id="49" name="正方形/長方形 48">
              <a:extLst>
                <a:ext uri="{FF2B5EF4-FFF2-40B4-BE49-F238E27FC236}">
                  <a16:creationId xmlns:a16="http://schemas.microsoft.com/office/drawing/2014/main" id="{F152B953-3A35-4151-BA54-AB0D01132C72}"/>
                </a:ext>
              </a:extLst>
            </p:cNvPr>
            <p:cNvSpPr/>
            <p:nvPr/>
          </p:nvSpPr>
          <p:spPr bwMode="auto">
            <a:xfrm>
              <a:off x="7620622" y="5236533"/>
              <a:ext cx="3647412" cy="138973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あの時あの方策を取っておけば</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良かったのに</a:t>
              </a:r>
              <a:r>
                <a:rPr kumimoji="1" lang="en-US" altLang="ja-JP" sz="1600" b="1" dirty="0">
                  <a:solidFill>
                    <a:schemeClr val="bg1"/>
                  </a:solidFill>
                  <a:latin typeface="+mn-ea"/>
                  <a:ea typeface="+mn-ea"/>
                </a:rPr>
                <a:t>…</a:t>
              </a:r>
              <a:r>
                <a:rPr kumimoji="1" lang="ja-JP" altLang="en-US" sz="1600" b="1" dirty="0">
                  <a:solidFill>
                    <a:schemeClr val="bg1"/>
                  </a:solidFill>
                  <a:latin typeface="+mn-ea"/>
                  <a:ea typeface="+mn-ea"/>
                </a:rPr>
                <a:t>という後悔の大きさ</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この値を最小化するような</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腕の選び方を考える</a:t>
              </a:r>
              <a:endParaRPr kumimoji="1" lang="en-US" altLang="ja-JP" sz="1600" b="1" dirty="0">
                <a:solidFill>
                  <a:schemeClr val="bg1"/>
                </a:solidFill>
                <a:latin typeface="+mn-ea"/>
                <a:ea typeface="+mn-ea"/>
              </a:endParaRPr>
            </a:p>
          </p:txBody>
        </p:sp>
        <p:sp>
          <p:nvSpPr>
            <p:cNvPr id="50" name="二等辺三角形 49">
              <a:extLst>
                <a:ext uri="{FF2B5EF4-FFF2-40B4-BE49-F238E27FC236}">
                  <a16:creationId xmlns:a16="http://schemas.microsoft.com/office/drawing/2014/main" id="{AD0BA3A7-2ECE-4FB0-8021-4536FBF86D5B}"/>
                </a:ext>
              </a:extLst>
            </p:cNvPr>
            <p:cNvSpPr/>
            <p:nvPr/>
          </p:nvSpPr>
          <p:spPr bwMode="auto">
            <a:xfrm rot="10800000">
              <a:off x="8086604" y="6622614"/>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cxnSp>
        <p:nvCxnSpPr>
          <p:cNvPr id="32" name="直線コネクタ 31">
            <a:extLst>
              <a:ext uri="{FF2B5EF4-FFF2-40B4-BE49-F238E27FC236}">
                <a16:creationId xmlns:a16="http://schemas.microsoft.com/office/drawing/2014/main" id="{2BC8B252-2282-4368-9F64-711617BE799F}"/>
              </a:ext>
            </a:extLst>
          </p:cNvPr>
          <p:cNvCxnSpPr/>
          <p:nvPr/>
        </p:nvCxnSpPr>
        <p:spPr bwMode="auto">
          <a:xfrm>
            <a:off x="7680176" y="2204864"/>
            <a:ext cx="0" cy="4152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グループ化 30">
            <a:extLst>
              <a:ext uri="{FF2B5EF4-FFF2-40B4-BE49-F238E27FC236}">
                <a16:creationId xmlns:a16="http://schemas.microsoft.com/office/drawing/2014/main" id="{C018FAF0-D7FB-4B9C-BB25-BCE067FE3CF5}"/>
              </a:ext>
            </a:extLst>
          </p:cNvPr>
          <p:cNvGrpSpPr/>
          <p:nvPr/>
        </p:nvGrpSpPr>
        <p:grpSpPr>
          <a:xfrm>
            <a:off x="695400" y="2086855"/>
            <a:ext cx="6488964" cy="3728652"/>
            <a:chOff x="695400" y="2086855"/>
            <a:chExt cx="6488964" cy="3728652"/>
          </a:xfrm>
        </p:grpSpPr>
        <p:grpSp>
          <p:nvGrpSpPr>
            <p:cNvPr id="56" name="グループ化 55">
              <a:extLst>
                <a:ext uri="{FF2B5EF4-FFF2-40B4-BE49-F238E27FC236}">
                  <a16:creationId xmlns:a16="http://schemas.microsoft.com/office/drawing/2014/main" id="{524252C6-ED54-4F3A-AF87-8502CA7059E0}"/>
                </a:ext>
              </a:extLst>
            </p:cNvPr>
            <p:cNvGrpSpPr/>
            <p:nvPr/>
          </p:nvGrpSpPr>
          <p:grpSpPr>
            <a:xfrm>
              <a:off x="695400" y="2114880"/>
              <a:ext cx="1602152" cy="3423628"/>
              <a:chOff x="695400" y="2114880"/>
              <a:chExt cx="1602152" cy="3423628"/>
            </a:xfrm>
          </p:grpSpPr>
          <p:sp>
            <p:nvSpPr>
              <p:cNvPr id="10" name="正方形/長方形 9">
                <a:extLst>
                  <a:ext uri="{FF2B5EF4-FFF2-40B4-BE49-F238E27FC236}">
                    <a16:creationId xmlns:a16="http://schemas.microsoft.com/office/drawing/2014/main" id="{1E1B544D-5088-4A60-9AC5-A14C03EFB5D9}"/>
                  </a:ext>
                </a:extLst>
              </p:cNvPr>
              <p:cNvSpPr/>
              <p:nvPr/>
            </p:nvSpPr>
            <p:spPr bwMode="auto">
              <a:xfrm>
                <a:off x="929400"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 name="楕円 4">
                <a:extLst>
                  <a:ext uri="{FF2B5EF4-FFF2-40B4-BE49-F238E27FC236}">
                    <a16:creationId xmlns:a16="http://schemas.microsoft.com/office/drawing/2014/main" id="{220B4D72-09E6-4E7F-99A9-47A1D2640C16}"/>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pic>
            <p:nvPicPr>
              <p:cNvPr id="8" name="図 7">
                <a:extLst>
                  <a:ext uri="{FF2B5EF4-FFF2-40B4-BE49-F238E27FC236}">
                    <a16:creationId xmlns:a16="http://schemas.microsoft.com/office/drawing/2014/main" id="{FE63489F-CFE0-4691-90B8-49D31924DA09}"/>
                  </a:ext>
                </a:extLst>
              </p:cNvPr>
              <p:cNvPicPr>
                <a:picLocks noChangeAspect="1"/>
              </p:cNvPicPr>
              <p:nvPr/>
            </p:nvPicPr>
            <p:blipFill rotWithShape="1">
              <a:blip r:embed="rId7">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noFill/>
              </a:ln>
            </p:spPr>
          </p:pic>
          <p:pic>
            <p:nvPicPr>
              <p:cNvPr id="9" name="図 8">
                <a:extLst>
                  <a:ext uri="{FF2B5EF4-FFF2-40B4-BE49-F238E27FC236}">
                    <a16:creationId xmlns:a16="http://schemas.microsoft.com/office/drawing/2014/main" id="{CBEBC7D4-9610-41BA-A591-ADA587F1A2A4}"/>
                  </a:ext>
                </a:extLst>
              </p:cNvPr>
              <p:cNvPicPr>
                <a:picLocks noChangeAspect="1"/>
              </p:cNvPicPr>
              <p:nvPr/>
            </p:nvPicPr>
            <p:blipFill rotWithShape="1">
              <a:blip r:embed="rId7">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D5D4E3DE-39E4-4D49-A7E8-1B09586C30F7}"/>
                      </a:ext>
                    </a:extLst>
                  </p:cNvPr>
                  <p:cNvSpPr txBox="1"/>
                  <p:nvPr/>
                </p:nvSpPr>
                <p:spPr>
                  <a:xfrm>
                    <a:off x="929400" y="5169176"/>
                    <a:ext cx="1368152" cy="369332"/>
                  </a:xfrm>
                  <a:prstGeom prst="rect">
                    <a:avLst/>
                  </a:prstGeom>
                  <a:noFill/>
                </p:spPr>
                <p:txBody>
                  <a:bodyPr wrap="square" rtlCol="0">
                    <a:spAutoFit/>
                  </a:bodyPr>
                  <a:lstStyle/>
                  <a:p>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を選択</a:t>
                    </a:r>
                  </a:p>
                </p:txBody>
              </p:sp>
            </mc:Choice>
            <mc:Fallback xmlns="">
              <p:sp>
                <p:nvSpPr>
                  <p:cNvPr id="12" name="テキスト ボックス 11">
                    <a:extLst>
                      <a:ext uri="{FF2B5EF4-FFF2-40B4-BE49-F238E27FC236}">
                        <a16:creationId xmlns:a16="http://schemas.microsoft.com/office/drawing/2014/main" id="{D5D4E3DE-39E4-4D49-A7E8-1B09586C30F7}"/>
                      </a:ext>
                    </a:extLst>
                  </p:cNvPr>
                  <p:cNvSpPr txBox="1">
                    <a:spLocks noRot="1" noChangeAspect="1" noMove="1" noResize="1" noEditPoints="1" noAdjustHandles="1" noChangeArrowheads="1" noChangeShapeType="1" noTextEdit="1"/>
                  </p:cNvSpPr>
                  <p:nvPr/>
                </p:nvSpPr>
                <p:spPr>
                  <a:xfrm>
                    <a:off x="929400" y="5169176"/>
                    <a:ext cx="1368152" cy="369332"/>
                  </a:xfrm>
                  <a:prstGeom prst="rect">
                    <a:avLst/>
                  </a:prstGeom>
                  <a:blipFill>
                    <a:blip r:embed="rId3"/>
                    <a:stretch>
                      <a:fillRect l="-3556" t="-6557" b="-27869"/>
                    </a:stretch>
                  </a:blipFill>
                </p:spPr>
                <p:txBody>
                  <a:bodyPr/>
                  <a:lstStyle/>
                  <a:p>
                    <a:r>
                      <a:rPr lang="ja-JP" altLang="en-US">
                        <a:noFill/>
                      </a:rPr>
                      <a:t> </a:t>
                    </a:r>
                  </a:p>
                </p:txBody>
              </p:sp>
            </mc:Fallback>
          </mc:AlternateContent>
        </p:grpSp>
        <p:grpSp>
          <p:nvGrpSpPr>
            <p:cNvPr id="54" name="グループ化 53">
              <a:extLst>
                <a:ext uri="{FF2B5EF4-FFF2-40B4-BE49-F238E27FC236}">
                  <a16:creationId xmlns:a16="http://schemas.microsoft.com/office/drawing/2014/main" id="{09510F70-84E2-4F8A-9457-DA754237CE12}"/>
                </a:ext>
              </a:extLst>
            </p:cNvPr>
            <p:cNvGrpSpPr/>
            <p:nvPr/>
          </p:nvGrpSpPr>
          <p:grpSpPr>
            <a:xfrm>
              <a:off x="5582212" y="2086855"/>
              <a:ext cx="1602152" cy="3728652"/>
              <a:chOff x="6336012" y="2086855"/>
              <a:chExt cx="1602152" cy="3728652"/>
            </a:xfrm>
          </p:grpSpPr>
          <p:sp>
            <p:nvSpPr>
              <p:cNvPr id="18" name="正方形/長方形 17">
                <a:extLst>
                  <a:ext uri="{FF2B5EF4-FFF2-40B4-BE49-F238E27FC236}">
                    <a16:creationId xmlns:a16="http://schemas.microsoft.com/office/drawing/2014/main" id="{97AFD234-C1B1-4E02-9F6F-A26E5DEEDAA0}"/>
                  </a:ext>
                </a:extLst>
              </p:cNvPr>
              <p:cNvSpPr/>
              <p:nvPr/>
            </p:nvSpPr>
            <p:spPr bwMode="auto">
              <a:xfrm>
                <a:off x="6570012"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7" name="楕円 6">
                <a:extLst>
                  <a:ext uri="{FF2B5EF4-FFF2-40B4-BE49-F238E27FC236}">
                    <a16:creationId xmlns:a16="http://schemas.microsoft.com/office/drawing/2014/main" id="{79BDD2C5-EF4D-49AC-80D7-A8F25F7F6A5E}"/>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3</a:t>
                </a:r>
                <a:endParaRPr kumimoji="1" lang="ja-JP" altLang="en-US" sz="3200" dirty="0">
                  <a:latin typeface="+mn-ea"/>
                  <a:ea typeface="+mn-ea"/>
                </a:endParaRPr>
              </a:p>
            </p:txBody>
          </p:sp>
          <p:pic>
            <p:nvPicPr>
              <p:cNvPr id="19" name="図 18">
                <a:extLst>
                  <a:ext uri="{FF2B5EF4-FFF2-40B4-BE49-F238E27FC236}">
                    <a16:creationId xmlns:a16="http://schemas.microsoft.com/office/drawing/2014/main" id="{2DA947DF-C599-4020-9916-3C64CBCA2C39}"/>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noFill/>
              </a:ln>
            </p:spPr>
          </p:pic>
          <p:pic>
            <p:nvPicPr>
              <p:cNvPr id="20" name="図 19">
                <a:extLst>
                  <a:ext uri="{FF2B5EF4-FFF2-40B4-BE49-F238E27FC236}">
                    <a16:creationId xmlns:a16="http://schemas.microsoft.com/office/drawing/2014/main" id="{781C5FC8-1994-4C09-A784-D42829F5A08D}"/>
                  </a:ext>
                </a:extLst>
              </p:cNvPr>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sp>
            <p:nvSpPr>
              <p:cNvPr id="21" name="テキスト ボックス 20">
                <a:extLst>
                  <a:ext uri="{FF2B5EF4-FFF2-40B4-BE49-F238E27FC236}">
                    <a16:creationId xmlns:a16="http://schemas.microsoft.com/office/drawing/2014/main" id="{F8CAFD5A-016D-433B-80BE-582566EDEDBA}"/>
                  </a:ext>
                </a:extLst>
              </p:cNvPr>
              <p:cNvSpPr txBox="1"/>
              <p:nvPr/>
            </p:nvSpPr>
            <p:spPr>
              <a:xfrm>
                <a:off x="6570012" y="5169176"/>
                <a:ext cx="1368152" cy="646331"/>
              </a:xfrm>
              <a:prstGeom prst="rect">
                <a:avLst/>
              </a:prstGeom>
              <a:noFill/>
            </p:spPr>
            <p:txBody>
              <a:bodyPr wrap="square" rtlCol="0">
                <a:spAutoFit/>
              </a:bodyPr>
              <a:lstStyle/>
              <a:p>
                <a:r>
                  <a:rPr kumimoji="1" lang="ja-JP" altLang="en-US" sz="1800" dirty="0">
                    <a:latin typeface="+mn-ea"/>
                    <a:ea typeface="+mn-ea"/>
                  </a:rPr>
                  <a:t>報酬をもとに学習</a:t>
                </a:r>
              </a:p>
            </p:txBody>
          </p:sp>
        </p:grpSp>
        <p:cxnSp>
          <p:nvCxnSpPr>
            <p:cNvPr id="23" name="コネクタ: カギ線 22">
              <a:extLst>
                <a:ext uri="{FF2B5EF4-FFF2-40B4-BE49-F238E27FC236}">
                  <a16:creationId xmlns:a16="http://schemas.microsoft.com/office/drawing/2014/main" id="{7609B50F-C30B-46B8-8B05-AA77844B94C7}"/>
                </a:ext>
              </a:extLst>
            </p:cNvPr>
            <p:cNvCxnSpPr>
              <a:stCxn id="18" idx="3"/>
              <a:endCxn id="10" idx="1"/>
            </p:cNvCxnSpPr>
            <p:nvPr/>
          </p:nvCxnSpPr>
          <p:spPr bwMode="auto">
            <a:xfrm flipH="1">
              <a:off x="929400" y="3681028"/>
              <a:ext cx="6254964" cy="12700"/>
            </a:xfrm>
            <a:prstGeom prst="bentConnector5">
              <a:avLst>
                <a:gd name="adj1" fmla="val -3655"/>
                <a:gd name="adj2" fmla="val 18319354"/>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コネクタ: カギ線 25">
              <a:extLst>
                <a:ext uri="{FF2B5EF4-FFF2-40B4-BE49-F238E27FC236}">
                  <a16:creationId xmlns:a16="http://schemas.microsoft.com/office/drawing/2014/main" id="{2AD63EE6-04BC-4548-A931-E6D2E67D2F6C}"/>
                </a:ext>
              </a:extLst>
            </p:cNvPr>
            <p:cNvCxnSpPr>
              <a:stCxn id="10" idx="3"/>
              <a:endCxn id="13"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コネクタ: カギ線 28">
              <a:extLst>
                <a:ext uri="{FF2B5EF4-FFF2-40B4-BE49-F238E27FC236}">
                  <a16:creationId xmlns:a16="http://schemas.microsoft.com/office/drawing/2014/main" id="{F679A4B2-C286-4CB5-AFAD-625D54493EC1}"/>
                </a:ext>
              </a:extLst>
            </p:cNvPr>
            <p:cNvCxnSpPr>
              <a:cxnSpLocks/>
              <a:stCxn id="13" idx="3"/>
              <a:endCxn id="18"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楕円 27">
              <a:extLst>
                <a:ext uri="{FF2B5EF4-FFF2-40B4-BE49-F238E27FC236}">
                  <a16:creationId xmlns:a16="http://schemas.microsoft.com/office/drawing/2014/main" id="{3E9AC85F-57B6-48D3-B7A3-66393AEC00F4}"/>
                </a:ext>
              </a:extLst>
            </p:cNvPr>
            <p:cNvSpPr/>
            <p:nvPr/>
          </p:nvSpPr>
          <p:spPr bwMode="auto">
            <a:xfrm>
              <a:off x="1124324" y="2600973"/>
              <a:ext cx="966501" cy="827962"/>
            </a:xfrm>
            <a:prstGeom prst="ellipse">
              <a:avLst/>
            </a:prstGeom>
            <a:noFill/>
            <a:ln w="952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27" name="グループ化 26">
              <a:extLst>
                <a:ext uri="{FF2B5EF4-FFF2-40B4-BE49-F238E27FC236}">
                  <a16:creationId xmlns:a16="http://schemas.microsoft.com/office/drawing/2014/main" id="{DAF988CA-FF14-43C3-B1BF-A73D37537ACD}"/>
                </a:ext>
              </a:extLst>
            </p:cNvPr>
            <p:cNvGrpSpPr/>
            <p:nvPr/>
          </p:nvGrpSpPr>
          <p:grpSpPr>
            <a:xfrm>
              <a:off x="3128974" y="2114880"/>
              <a:ext cx="1621815" cy="2898296"/>
              <a:chOff x="3128974" y="2114880"/>
              <a:chExt cx="1621815" cy="2898296"/>
            </a:xfrm>
          </p:grpSpPr>
          <p:sp>
            <p:nvSpPr>
              <p:cNvPr id="13" name="正方形/長方形 12">
                <a:extLst>
                  <a:ext uri="{FF2B5EF4-FFF2-40B4-BE49-F238E27FC236}">
                    <a16:creationId xmlns:a16="http://schemas.microsoft.com/office/drawing/2014/main" id="{C669B05D-85F7-4D71-83A1-A3713AA8734F}"/>
                  </a:ext>
                </a:extLst>
              </p:cNvPr>
              <p:cNvSpPr/>
              <p:nvPr/>
            </p:nvSpPr>
            <p:spPr bwMode="auto">
              <a:xfrm>
                <a:off x="3382637" y="2348880"/>
                <a:ext cx="1368152" cy="2664296"/>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楕円 5">
                <a:extLst>
                  <a:ext uri="{FF2B5EF4-FFF2-40B4-BE49-F238E27FC236}">
                    <a16:creationId xmlns:a16="http://schemas.microsoft.com/office/drawing/2014/main" id="{7E54C729-EA82-41E7-A559-AA2DB482AE8D}"/>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pic>
            <p:nvPicPr>
              <p:cNvPr id="15" name="図 14">
                <a:extLst>
                  <a:ext uri="{FF2B5EF4-FFF2-40B4-BE49-F238E27FC236}">
                    <a16:creationId xmlns:a16="http://schemas.microsoft.com/office/drawing/2014/main" id="{E098B3F7-0AAC-461A-8DDC-A6A57DA89D5F}"/>
                  </a:ext>
                </a:extLst>
              </p:cNvPr>
              <p:cNvPicPr>
                <a:picLocks noChangeAspect="1"/>
              </p:cNvPicPr>
              <p:nvPr/>
            </p:nvPicPr>
            <p:blipFill rotWithShape="1">
              <a:blip r:embed="rId8">
                <a:extLst>
                  <a:ext uri="{28A0092B-C50C-407E-A947-70E740481C1C}">
                    <a14:useLocalDpi xmlns:a14="http://schemas.microsoft.com/office/drawing/2010/main" val="0"/>
                  </a:ext>
                </a:extLst>
              </a:blip>
              <a:srcRect b="15350"/>
              <a:stretch/>
            </p:blipFill>
            <p:spPr>
              <a:xfrm>
                <a:off x="3593324" y="2554855"/>
                <a:ext cx="1008112" cy="853362"/>
              </a:xfrm>
              <a:prstGeom prst="rect">
                <a:avLst/>
              </a:prstGeom>
            </p:spPr>
          </p:pic>
          <p:sp>
            <p:nvSpPr>
              <p:cNvPr id="17" name="テキスト ボックス 16">
                <a:extLst>
                  <a:ext uri="{FF2B5EF4-FFF2-40B4-BE49-F238E27FC236}">
                    <a16:creationId xmlns:a16="http://schemas.microsoft.com/office/drawing/2014/main" id="{6D5868BE-9AC9-4BCD-8BF2-C93709597204}"/>
                  </a:ext>
                </a:extLst>
              </p:cNvPr>
              <p:cNvSpPr txBox="1"/>
              <p:nvPr/>
            </p:nvSpPr>
            <p:spPr>
              <a:xfrm>
                <a:off x="3593324"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pic>
            <p:nvPicPr>
              <p:cNvPr id="16" name="グラフィックス 15">
                <a:extLst>
                  <a:ext uri="{FF2B5EF4-FFF2-40B4-BE49-F238E27FC236}">
                    <a16:creationId xmlns:a16="http://schemas.microsoft.com/office/drawing/2014/main" id="{47DB7766-688F-4AE2-85C0-31B717FED4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86803" y="4032642"/>
                <a:ext cx="821154" cy="821154"/>
              </a:xfrm>
              <a:prstGeom prst="rect">
                <a:avLst/>
              </a:prstGeom>
            </p:spPr>
          </p:pic>
        </p:grpSp>
      </p:grpSp>
    </p:spTree>
    <p:extLst>
      <p:ext uri="{BB962C8B-B14F-4D97-AF65-F5344CB8AC3E}">
        <p14:creationId xmlns:p14="http://schemas.microsoft.com/office/powerpoint/2010/main" val="396130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xmlns="">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en-US" altLang="ja-JP" dirty="0"/>
              <a:t>4</a:t>
            </a:r>
            <a:r>
              <a:rPr kumimoji="1" lang="ja-JP" altLang="en-US" dirty="0"/>
              <a:t>つの腕が独立のベルヌーイ分布に従って報酬が与えられるとし、</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xmlns="">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3</a:t>
            </a:r>
            <a:endParaRPr kumimoji="1" lang="ja-JP" altLang="en-US" sz="3200" dirty="0">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4</a:t>
            </a:r>
            <a:endParaRPr kumimoji="1" lang="ja-JP" altLang="en-US" sz="3200" dirty="0">
              <a:latin typeface="+mn-ea"/>
              <a:ea typeface="+mn-ea"/>
            </a:endParaRPr>
          </a:p>
        </p:txBody>
      </p:sp>
      <p:grpSp>
        <p:nvGrpSpPr>
          <p:cNvPr id="33" name="グループ化 32">
            <a:extLst>
              <a:ext uri="{FF2B5EF4-FFF2-40B4-BE49-F238E27FC236}">
                <a16:creationId xmlns:a16="http://schemas.microsoft.com/office/drawing/2014/main" id="{B04DF597-A20F-436D-832D-D55964313FCE}"/>
              </a:ext>
            </a:extLst>
          </p:cNvPr>
          <p:cNvGrpSpPr/>
          <p:nvPr/>
        </p:nvGrpSpPr>
        <p:grpSpPr>
          <a:xfrm>
            <a:off x="9054973" y="2959513"/>
            <a:ext cx="2630659" cy="1389735"/>
            <a:chOff x="7339507" y="5236533"/>
            <a:chExt cx="2630659" cy="1389735"/>
          </a:xfrm>
        </p:grpSpPr>
        <p:sp>
          <p:nvSpPr>
            <p:cNvPr id="35" name="正方形/長方形 34">
              <a:extLst>
                <a:ext uri="{FF2B5EF4-FFF2-40B4-BE49-F238E27FC236}">
                  <a16:creationId xmlns:a16="http://schemas.microsoft.com/office/drawing/2014/main" id="{99077991-C587-406F-B74A-015F863C40AA}"/>
                </a:ext>
              </a:extLst>
            </p:cNvPr>
            <p:cNvSpPr/>
            <p:nvPr/>
          </p:nvSpPr>
          <p:spPr bwMode="auto">
            <a:xfrm>
              <a:off x="7620622" y="5236533"/>
              <a:ext cx="2349544" cy="138973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スロット</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が</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期待値最大なので、</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なるべく多く選びたい</a:t>
              </a:r>
            </a:p>
          </p:txBody>
        </p:sp>
        <p:sp>
          <p:nvSpPr>
            <p:cNvPr id="36" name="二等辺三角形 35">
              <a:extLst>
                <a:ext uri="{FF2B5EF4-FFF2-40B4-BE49-F238E27FC236}">
                  <a16:creationId xmlns:a16="http://schemas.microsoft.com/office/drawing/2014/main" id="{A8247149-DF5F-402D-A52A-3721BEF7F512}"/>
                </a:ext>
              </a:extLst>
            </p:cNvPr>
            <p:cNvSpPr/>
            <p:nvPr/>
          </p:nvSpPr>
          <p:spPr bwMode="auto">
            <a:xfrm rot="16200000">
              <a:off x="7308574" y="5790645"/>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5027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xmlns="">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F0F888FC-9264-4999-A77C-087C3D9B78F2}"/>
              </a:ext>
            </a:extLst>
          </p:cNvPr>
          <p:cNvSpPr/>
          <p:nvPr/>
        </p:nvSpPr>
        <p:spPr bwMode="auto">
          <a:xfrm>
            <a:off x="332730" y="2127156"/>
            <a:ext cx="2099706" cy="1520170"/>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最適な腕</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a:t>
            </a:r>
            <a:r>
              <a:rPr kumimoji="1" lang="en-US" altLang="ja-JP" sz="1600" dirty="0">
                <a:latin typeface="+mn-ea"/>
                <a:ea typeface="+mn-ea"/>
              </a:rPr>
              <a:t>=4</a:t>
            </a:r>
            <a:r>
              <a:rPr kumimoji="1" lang="ja-JP" altLang="en-US" sz="1600" dirty="0">
                <a:latin typeface="+mn-ea"/>
                <a:ea typeface="+mn-ea"/>
              </a:rPr>
              <a:t>のスロット）</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を</a:t>
            </a:r>
            <a:r>
              <a:rPr kumimoji="1" lang="en-US" altLang="ja-JP" sz="1600" dirty="0">
                <a:latin typeface="+mn-ea"/>
                <a:ea typeface="+mn-ea"/>
              </a:rPr>
              <a:t>N</a:t>
            </a:r>
            <a:r>
              <a:rPr kumimoji="1" lang="ja-JP" altLang="en-US" sz="1600" dirty="0">
                <a:latin typeface="+mn-ea"/>
                <a:ea typeface="+mn-ea"/>
              </a:rPr>
              <a:t>回の試行中で</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引いた回数の割合</a:t>
            </a:r>
            <a:endParaRPr kumimoji="1" lang="en-US" altLang="ja-JP" sz="1600" dirty="0">
              <a:latin typeface="+mn-ea"/>
              <a:ea typeface="+mn-ea"/>
            </a:endParaRPr>
          </a:p>
        </p:txBody>
      </p:sp>
      <p:sp>
        <p:nvSpPr>
          <p:cNvPr id="5" name="正方形/長方形 4">
            <a:extLst>
              <a:ext uri="{FF2B5EF4-FFF2-40B4-BE49-F238E27FC236}">
                <a16:creationId xmlns:a16="http://schemas.microsoft.com/office/drawing/2014/main" id="{1B76B64E-3535-4186-B75E-1B825C876BDB}"/>
              </a:ext>
            </a:extLst>
          </p:cNvPr>
          <p:cNvSpPr/>
          <p:nvPr/>
        </p:nvSpPr>
        <p:spPr bwMode="auto">
          <a:xfrm>
            <a:off x="6194486" y="2406473"/>
            <a:ext cx="2354681" cy="556426"/>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cxnSp>
        <p:nvCxnSpPr>
          <p:cNvPr id="7" name="直線コネクタ 6">
            <a:extLst>
              <a:ext uri="{FF2B5EF4-FFF2-40B4-BE49-F238E27FC236}">
                <a16:creationId xmlns:a16="http://schemas.microsoft.com/office/drawing/2014/main" id="{F64A1787-8EF7-4E80-94AC-750136312D02}"/>
              </a:ext>
            </a:extLst>
          </p:cNvPr>
          <p:cNvCxnSpPr/>
          <p:nvPr/>
        </p:nvCxnSpPr>
        <p:spPr bwMode="auto">
          <a:xfrm>
            <a:off x="3323692" y="3501008"/>
            <a:ext cx="1188132"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コネクタ 17">
            <a:extLst>
              <a:ext uri="{FF2B5EF4-FFF2-40B4-BE49-F238E27FC236}">
                <a16:creationId xmlns:a16="http://schemas.microsoft.com/office/drawing/2014/main" id="{16922EEE-D3DF-46A9-8857-A49FCDA407EB}"/>
              </a:ext>
            </a:extLst>
          </p:cNvPr>
          <p:cNvCxnSpPr/>
          <p:nvPr/>
        </p:nvCxnSpPr>
        <p:spPr bwMode="auto">
          <a:xfrm>
            <a:off x="4558916" y="3501008"/>
            <a:ext cx="0" cy="235815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線コネクタ 14">
            <a:extLst>
              <a:ext uri="{FF2B5EF4-FFF2-40B4-BE49-F238E27FC236}">
                <a16:creationId xmlns:a16="http://schemas.microsoft.com/office/drawing/2014/main" id="{015AB4AD-9DAF-4FCA-8334-DEA8E896C99C}"/>
              </a:ext>
            </a:extLst>
          </p:cNvPr>
          <p:cNvCxnSpPr>
            <a:stCxn id="12" idx="3"/>
          </p:cNvCxnSpPr>
          <p:nvPr/>
        </p:nvCxnSpPr>
        <p:spPr bwMode="auto">
          <a:xfrm>
            <a:off x="2432436" y="2887241"/>
            <a:ext cx="207180" cy="6137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正方形/長方形 28">
            <a:extLst>
              <a:ext uri="{FF2B5EF4-FFF2-40B4-BE49-F238E27FC236}">
                <a16:creationId xmlns:a16="http://schemas.microsoft.com/office/drawing/2014/main" id="{92770DEC-4474-4BF9-BC36-80EF95C875F9}"/>
              </a:ext>
            </a:extLst>
          </p:cNvPr>
          <p:cNvSpPr/>
          <p:nvPr/>
        </p:nvSpPr>
        <p:spPr bwMode="auto">
          <a:xfrm>
            <a:off x="6418265" y="6276428"/>
            <a:ext cx="1907124" cy="428493"/>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腕を引いた回数</a:t>
            </a:r>
          </a:p>
        </p:txBody>
      </p:sp>
      <p:cxnSp>
        <p:nvCxnSpPr>
          <p:cNvPr id="30" name="直線コネクタ 29">
            <a:extLst>
              <a:ext uri="{FF2B5EF4-FFF2-40B4-BE49-F238E27FC236}">
                <a16:creationId xmlns:a16="http://schemas.microsoft.com/office/drawing/2014/main" id="{6D58727F-7AD2-496A-81D4-BFA80A07A7D8}"/>
              </a:ext>
            </a:extLst>
          </p:cNvPr>
          <p:cNvCxnSpPr>
            <a:stCxn id="29" idx="1"/>
          </p:cNvCxnSpPr>
          <p:nvPr/>
        </p:nvCxnSpPr>
        <p:spPr bwMode="auto">
          <a:xfrm flipH="1" flipV="1">
            <a:off x="6168008" y="6381328"/>
            <a:ext cx="250257" cy="1093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正方形/長方形 30">
            <a:extLst>
              <a:ext uri="{FF2B5EF4-FFF2-40B4-BE49-F238E27FC236}">
                <a16:creationId xmlns:a16="http://schemas.microsoft.com/office/drawing/2014/main" id="{0287C5FA-1B31-474E-BB21-5A43789A0B4D}"/>
              </a:ext>
            </a:extLst>
          </p:cNvPr>
          <p:cNvSpPr/>
          <p:nvPr/>
        </p:nvSpPr>
        <p:spPr bwMode="auto">
          <a:xfrm>
            <a:off x="332730" y="4416106"/>
            <a:ext cx="2162870" cy="2102295"/>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latin typeface="+mn-ea"/>
                <a:ea typeface="+mn-ea"/>
              </a:rPr>
              <a:t>t=200</a:t>
            </a:r>
            <a:r>
              <a:rPr kumimoji="1" lang="ja-JP" altLang="en-US" sz="1600" dirty="0">
                <a:latin typeface="+mn-ea"/>
                <a:ea typeface="+mn-ea"/>
              </a:rPr>
              <a:t>の時に大体</a:t>
            </a:r>
            <a:endParaRPr kumimoji="1" lang="en-US" altLang="ja-JP" sz="1600" dirty="0">
              <a:latin typeface="+mn-ea"/>
              <a:ea typeface="+mn-ea"/>
            </a:endParaRPr>
          </a:p>
          <a:p>
            <a:pPr>
              <a:spcBef>
                <a:spcPts val="600"/>
              </a:spcBef>
              <a:buClr>
                <a:srgbClr val="BFBFBF"/>
              </a:buClr>
            </a:pPr>
            <a:r>
              <a:rPr kumimoji="1" lang="en-US" altLang="ja-JP" sz="1600" dirty="0">
                <a:latin typeface="+mn-ea"/>
                <a:ea typeface="+mn-ea"/>
              </a:rPr>
              <a:t>0.6</a:t>
            </a:r>
            <a:r>
              <a:rPr kumimoji="1" lang="ja-JP" altLang="en-US" sz="1600" dirty="0">
                <a:latin typeface="+mn-ea"/>
                <a:ea typeface="+mn-ea"/>
              </a:rPr>
              <a:t>なので、</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腕を</a:t>
            </a:r>
            <a:r>
              <a:rPr kumimoji="1" lang="en-US" altLang="ja-JP" sz="1600" dirty="0">
                <a:latin typeface="+mn-ea"/>
                <a:ea typeface="+mn-ea"/>
              </a:rPr>
              <a:t>200</a:t>
            </a:r>
            <a:r>
              <a:rPr kumimoji="1" lang="ja-JP" altLang="en-US" sz="1600" dirty="0">
                <a:latin typeface="+mn-ea"/>
                <a:ea typeface="+mn-ea"/>
              </a:rPr>
              <a:t>回目に引く</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時は</a:t>
            </a:r>
            <a:r>
              <a:rPr kumimoji="1" lang="en-US" altLang="ja-JP" sz="1600" dirty="0">
                <a:latin typeface="+mn-ea"/>
                <a:ea typeface="+mn-ea"/>
              </a:rPr>
              <a:t>60%</a:t>
            </a:r>
            <a:r>
              <a:rPr kumimoji="1" lang="ja-JP" altLang="en-US" sz="1600" dirty="0">
                <a:latin typeface="+mn-ea"/>
                <a:ea typeface="+mn-ea"/>
              </a:rPr>
              <a:t>の割合で</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腕</a:t>
            </a:r>
            <a:r>
              <a:rPr kumimoji="1" lang="en-US" altLang="ja-JP" sz="1600" dirty="0">
                <a:latin typeface="+mn-ea"/>
                <a:ea typeface="+mn-ea"/>
              </a:rPr>
              <a:t>4</a:t>
            </a:r>
            <a:r>
              <a:rPr kumimoji="1" lang="ja-JP" altLang="en-US" sz="1600" dirty="0">
                <a:latin typeface="+mn-ea"/>
                <a:ea typeface="+mn-ea"/>
              </a:rPr>
              <a:t>を引けている、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ということ</a:t>
            </a:r>
          </a:p>
        </p:txBody>
      </p:sp>
      <p:cxnSp>
        <p:nvCxnSpPr>
          <p:cNvPr id="32" name="直線コネクタ 31">
            <a:extLst>
              <a:ext uri="{FF2B5EF4-FFF2-40B4-BE49-F238E27FC236}">
                <a16:creationId xmlns:a16="http://schemas.microsoft.com/office/drawing/2014/main" id="{0B3EA927-0C3C-4159-A0BB-C8746D4CE6F4}"/>
              </a:ext>
            </a:extLst>
          </p:cNvPr>
          <p:cNvCxnSpPr>
            <a:cxnSpLocks/>
            <a:stCxn id="31" idx="3"/>
          </p:cNvCxnSpPr>
          <p:nvPr/>
        </p:nvCxnSpPr>
        <p:spPr bwMode="auto">
          <a:xfrm flipV="1">
            <a:off x="2495600" y="3501008"/>
            <a:ext cx="2049044" cy="1966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正方形/長方形 32">
            <a:extLst>
              <a:ext uri="{FF2B5EF4-FFF2-40B4-BE49-F238E27FC236}">
                <a16:creationId xmlns:a16="http://schemas.microsoft.com/office/drawing/2014/main" id="{AB0B947F-E023-4150-B4C7-1351153AD289}"/>
              </a:ext>
            </a:extLst>
          </p:cNvPr>
          <p:cNvSpPr/>
          <p:nvPr/>
        </p:nvSpPr>
        <p:spPr bwMode="auto">
          <a:xfrm>
            <a:off x="9076786" y="4308349"/>
            <a:ext cx="2827183" cy="1310207"/>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腕を引く回数が多くなるに</a:t>
            </a:r>
          </a:p>
          <a:p>
            <a:pPr>
              <a:spcBef>
                <a:spcPts val="600"/>
              </a:spcBef>
              <a:buClr>
                <a:srgbClr val="BFBFBF"/>
              </a:buClr>
            </a:pPr>
            <a:r>
              <a:rPr kumimoji="1" lang="ja-JP" altLang="en-US" sz="1600" b="1" dirty="0">
                <a:solidFill>
                  <a:schemeClr val="bg1"/>
                </a:solidFill>
                <a:latin typeface="+mn-ea"/>
                <a:ea typeface="+mn-ea"/>
              </a:rPr>
              <a:t>つれ、どの腕がよいかを</a:t>
            </a:r>
          </a:p>
          <a:p>
            <a:pPr>
              <a:spcBef>
                <a:spcPts val="600"/>
              </a:spcBef>
              <a:buClr>
                <a:srgbClr val="BFBFBF"/>
              </a:buClr>
            </a:pPr>
            <a:r>
              <a:rPr kumimoji="1" lang="ja-JP" altLang="en-US" sz="1600" b="1" dirty="0">
                <a:solidFill>
                  <a:schemeClr val="bg1"/>
                </a:solidFill>
                <a:latin typeface="+mn-ea"/>
                <a:ea typeface="+mn-ea"/>
              </a:rPr>
              <a:t>学習できている</a:t>
            </a:r>
          </a:p>
        </p:txBody>
      </p:sp>
      <p:cxnSp>
        <p:nvCxnSpPr>
          <p:cNvPr id="34" name="直線コネクタ 33">
            <a:extLst>
              <a:ext uri="{FF2B5EF4-FFF2-40B4-BE49-F238E27FC236}">
                <a16:creationId xmlns:a16="http://schemas.microsoft.com/office/drawing/2014/main" id="{C49F0B1E-321F-43B4-BE26-9F7BF6B7613A}"/>
              </a:ext>
            </a:extLst>
          </p:cNvPr>
          <p:cNvCxnSpPr>
            <a:stCxn id="33" idx="1"/>
            <a:endCxn id="5" idx="2"/>
          </p:cNvCxnSpPr>
          <p:nvPr/>
        </p:nvCxnSpPr>
        <p:spPr bwMode="auto">
          <a:xfrm flipH="1" flipV="1">
            <a:off x="7371827" y="2962899"/>
            <a:ext cx="1704959" cy="20005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5494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最適な腕がわかってきていても、それ以外の腕を</a:t>
            </a:r>
            <a:endParaRPr kumimoji="1" lang="en-US" altLang="ja-JP" dirty="0"/>
          </a:p>
          <a:p>
            <a:r>
              <a:rPr kumimoji="1" lang="ja-JP" altLang="en-US" dirty="0"/>
              <a:t>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41" name="グループ化 40">
            <a:extLst>
              <a:ext uri="{FF2B5EF4-FFF2-40B4-BE49-F238E27FC236}">
                <a16:creationId xmlns:a16="http://schemas.microsoft.com/office/drawing/2014/main" id="{47540B86-2BAC-4AC9-8EEF-2F7BA3C02B54}"/>
              </a:ext>
            </a:extLst>
          </p:cNvPr>
          <p:cNvGrpSpPr/>
          <p:nvPr/>
        </p:nvGrpSpPr>
        <p:grpSpPr>
          <a:xfrm>
            <a:off x="5786731" y="4797152"/>
            <a:ext cx="3928922" cy="936104"/>
            <a:chOff x="7340727" y="5303584"/>
            <a:chExt cx="3928922" cy="936104"/>
          </a:xfrm>
        </p:grpSpPr>
        <p:sp>
          <p:nvSpPr>
            <p:cNvPr id="42" name="正方形/長方形 41">
              <a:extLst>
                <a:ext uri="{FF2B5EF4-FFF2-40B4-BE49-F238E27FC236}">
                  <a16:creationId xmlns:a16="http://schemas.microsoft.com/office/drawing/2014/main" id="{7293AC1C-B45D-4E66-90AF-7BAE1B275604}"/>
                </a:ext>
              </a:extLst>
            </p:cNvPr>
            <p:cNvSpPr/>
            <p:nvPr/>
          </p:nvSpPr>
          <p:spPr bwMode="auto">
            <a:xfrm>
              <a:off x="7622237" y="5303584"/>
              <a:ext cx="3647412" cy="936104"/>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どんなに最適な腕が明確でも</a:t>
              </a:r>
              <a:endParaRPr kumimoji="1" lang="en-US" altLang="ja-JP" sz="1600" b="1" dirty="0">
                <a:solidFill>
                  <a:schemeClr val="bg1"/>
                </a:solidFill>
                <a:latin typeface="+mn-ea"/>
                <a:ea typeface="+mn-ea"/>
              </a:endParaRPr>
            </a:p>
            <a:p>
              <a:pPr>
                <a:spcBef>
                  <a:spcPts val="600"/>
                </a:spcBef>
                <a:buClr>
                  <a:srgbClr val="BFBFBF"/>
                </a:buClr>
              </a:pPr>
              <a:r>
                <a:rPr kumimoji="1" lang="en-US" altLang="ja-JP" sz="1600" b="1" dirty="0">
                  <a:solidFill>
                    <a:schemeClr val="bg1"/>
                  </a:solidFill>
                  <a:latin typeface="+mn-ea"/>
                  <a:ea typeface="+mn-ea"/>
                </a:rPr>
                <a:t>ε</a:t>
              </a:r>
              <a:r>
                <a:rPr kumimoji="1" lang="ja-JP" altLang="en-US" sz="1600" b="1" dirty="0">
                  <a:solidFill>
                    <a:schemeClr val="bg1"/>
                  </a:solidFill>
                  <a:latin typeface="+mn-ea"/>
                  <a:ea typeface="+mn-ea"/>
                </a:rPr>
                <a:t>の確率でランダムに選んでしまう</a:t>
              </a:r>
              <a:endParaRPr kumimoji="1" lang="en-US" altLang="ja-JP" sz="1600" b="1" dirty="0">
                <a:solidFill>
                  <a:schemeClr val="bg1"/>
                </a:solidFill>
                <a:latin typeface="+mn-ea"/>
                <a:ea typeface="+mn-ea"/>
              </a:endParaRPr>
            </a:p>
          </p:txBody>
        </p:sp>
        <p:sp>
          <p:nvSpPr>
            <p:cNvPr id="43" name="二等辺三角形 42">
              <a:extLst>
                <a:ext uri="{FF2B5EF4-FFF2-40B4-BE49-F238E27FC236}">
                  <a16:creationId xmlns:a16="http://schemas.microsoft.com/office/drawing/2014/main" id="{025B0296-9601-4137-B548-567A45C2771F}"/>
                </a:ext>
              </a:extLst>
            </p:cNvPr>
            <p:cNvSpPr/>
            <p:nvPr/>
          </p:nvSpPr>
          <p:spPr bwMode="auto">
            <a:xfrm rot="16200000">
              <a:off x="7309794" y="5602698"/>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278481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𝟏</m:t>
                      </m:r>
                      <m:r>
                        <a:rPr kumimoji="1" lang="en-US" altLang="ja-JP" sz="2000" b="1" i="1" smtClean="0">
                          <a:latin typeface="Cambria Math" panose="02040503050406030204" pitchFamily="18" charset="0"/>
                          <a:ea typeface="+mn-ea"/>
                        </a:rPr>
                        <m:t>−</m:t>
                      </m:r>
                      <m:r>
                        <a:rPr kumimoji="1" lang="ja-JP" altLang="en-US" sz="2000" b="1" i="1" smtClean="0">
                          <a:latin typeface="Cambria Math" panose="02040503050406030204" pitchFamily="18" charset="0"/>
                          <a:ea typeface="+mn-ea"/>
                        </a:rPr>
                        <m:t>𝜺</m:t>
                      </m:r>
                      <m:r>
                        <a:rPr kumimoji="1" lang="ja-JP" altLang="en-US" sz="2000" b="1" i="1" smtClean="0">
                          <a:latin typeface="Cambria Math" panose="02040503050406030204" pitchFamily="18" charset="0"/>
                          <a:ea typeface="+mn-ea"/>
                        </a:rPr>
                        <m:t>→</m:t>
                      </m:r>
                      <m:r>
                        <a:rPr kumimoji="1" lang="ja-JP" altLang="en-US" sz="2000" b="1" i="1" smtClean="0">
                          <a:latin typeface="Cambria Math" panose="02040503050406030204" pitchFamily="18" charset="0"/>
                          <a:ea typeface="+mn-ea"/>
                        </a:rPr>
                        <m:t>𝟏</m:t>
                      </m:r>
                    </m:oMath>
                  </m:oMathPara>
                </a14:m>
                <a:endParaRPr kumimoji="1" lang="ja-JP" altLang="en-US" sz="2000" b="1" dirty="0">
                  <a:latin typeface="+mn-ea"/>
                  <a:ea typeface="+mn-ea"/>
                </a:endParaRPr>
              </a:p>
            </p:txBody>
          </p:sp>
        </mc:Choice>
        <mc:Fallback xmlns="">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𝜺</m:t>
                      </m:r>
                      <m:r>
                        <a:rPr kumimoji="1" lang="ja-JP" altLang="en-US" sz="2000" b="1" i="1" smtClean="0">
                          <a:latin typeface="Cambria Math" panose="02040503050406030204" pitchFamily="18" charset="0"/>
                          <a:ea typeface="+mn-ea"/>
                        </a:rPr>
                        <m:t>→</m:t>
                      </m:r>
                      <m:r>
                        <a:rPr kumimoji="1" lang="ja-JP" altLang="en-US" sz="2000" b="1" i="1" smtClean="0">
                          <a:latin typeface="Cambria Math" panose="02040503050406030204" pitchFamily="18" charset="0"/>
                          <a:ea typeface="+mn-ea"/>
                        </a:rPr>
                        <m:t>𝟎</m:t>
                      </m:r>
                    </m:oMath>
                  </m:oMathPara>
                </a14:m>
                <a:endParaRPr kumimoji="1" lang="ja-JP" altLang="en-US" sz="2000" b="1" dirty="0">
                  <a:latin typeface="+mn-ea"/>
                  <a:ea typeface="+mn-ea"/>
                </a:endParaRPr>
              </a:p>
            </p:txBody>
          </p:sp>
        </mc:Choice>
        <mc:Fallback xmlns="">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焼きなましのほうが正解率はよくなるが、最終的な正解率が頭うちになっている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2"/>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xmlns="">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cxnSp>
        <p:nvCxnSpPr>
          <p:cNvPr id="10" name="直線コネクタ 9">
            <a:extLst>
              <a:ext uri="{FF2B5EF4-FFF2-40B4-BE49-F238E27FC236}">
                <a16:creationId xmlns:a16="http://schemas.microsoft.com/office/drawing/2014/main" id="{F99496CD-8BD3-40B0-9CA9-7E115870E6BB}"/>
              </a:ext>
            </a:extLst>
          </p:cNvPr>
          <p:cNvCxnSpPr/>
          <p:nvPr/>
        </p:nvCxnSpPr>
        <p:spPr bwMode="auto">
          <a:xfrm>
            <a:off x="6528048" y="2492896"/>
            <a:ext cx="0" cy="3366262"/>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A13DF351-BC4A-4200-901E-F5B606B8E254}"/>
              </a:ext>
            </a:extLst>
          </p:cNvPr>
          <p:cNvSpPr/>
          <p:nvPr/>
        </p:nvSpPr>
        <p:spPr bwMode="auto">
          <a:xfrm>
            <a:off x="8973407" y="3645024"/>
            <a:ext cx="2451185" cy="1584176"/>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latin typeface="+mn-ea"/>
                <a:ea typeface="+mn-ea"/>
              </a:rPr>
              <a:t>t=600</a:t>
            </a:r>
            <a:r>
              <a:rPr kumimoji="1" lang="ja-JP" altLang="en-US" sz="1600" dirty="0">
                <a:latin typeface="+mn-ea"/>
                <a:ea typeface="+mn-ea"/>
              </a:rPr>
              <a:t>付近で</a:t>
            </a:r>
          </a:p>
          <a:p>
            <a:pPr>
              <a:spcBef>
                <a:spcPts val="600"/>
              </a:spcBef>
              <a:buClr>
                <a:srgbClr val="BFBFBF"/>
              </a:buClr>
            </a:pPr>
            <a:r>
              <a:rPr kumimoji="1" lang="ja-JP" altLang="en-US" sz="1600" dirty="0">
                <a:latin typeface="+mn-ea"/>
                <a:ea typeface="+mn-ea"/>
              </a:rPr>
              <a:t>頭打ちになっている。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探索を終えるのが</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早かった？</a:t>
            </a:r>
          </a:p>
        </p:txBody>
      </p:sp>
      <p:cxnSp>
        <p:nvCxnSpPr>
          <p:cNvPr id="12" name="直線コネクタ 11">
            <a:extLst>
              <a:ext uri="{FF2B5EF4-FFF2-40B4-BE49-F238E27FC236}">
                <a16:creationId xmlns:a16="http://schemas.microsoft.com/office/drawing/2014/main" id="{CCF9FA99-CC2D-47FC-A294-CE41D26B45F6}"/>
              </a:ext>
            </a:extLst>
          </p:cNvPr>
          <p:cNvCxnSpPr>
            <a:cxnSpLocks/>
            <a:stCxn id="11" idx="1"/>
          </p:cNvCxnSpPr>
          <p:nvPr/>
        </p:nvCxnSpPr>
        <p:spPr bwMode="auto">
          <a:xfrm flipH="1" flipV="1">
            <a:off x="6523259" y="2492898"/>
            <a:ext cx="2450148" cy="194421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正方形/長方形 18">
            <a:extLst>
              <a:ext uri="{FF2B5EF4-FFF2-40B4-BE49-F238E27FC236}">
                <a16:creationId xmlns:a16="http://schemas.microsoft.com/office/drawing/2014/main" id="{4D28E260-7F28-4928-B915-FE90E210F2E2}"/>
              </a:ext>
            </a:extLst>
          </p:cNvPr>
          <p:cNvSpPr/>
          <p:nvPr/>
        </p:nvSpPr>
        <p:spPr bwMode="auto">
          <a:xfrm>
            <a:off x="3935759" y="2398422"/>
            <a:ext cx="2063995" cy="1822666"/>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0" name="正方形/長方形 19">
            <a:extLst>
              <a:ext uri="{FF2B5EF4-FFF2-40B4-BE49-F238E27FC236}">
                <a16:creationId xmlns:a16="http://schemas.microsoft.com/office/drawing/2014/main" id="{F8EAC5D8-DF62-45BE-AD3B-DAD857753A88}"/>
              </a:ext>
            </a:extLst>
          </p:cNvPr>
          <p:cNvSpPr/>
          <p:nvPr/>
        </p:nvSpPr>
        <p:spPr bwMode="auto">
          <a:xfrm>
            <a:off x="117460" y="2464320"/>
            <a:ext cx="2378140" cy="2028243"/>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p>
          <a:p>
            <a:pPr>
              <a:spcBef>
                <a:spcPts val="600"/>
              </a:spcBef>
              <a:buClr>
                <a:srgbClr val="BFBFBF"/>
              </a:buClr>
            </a:pPr>
            <a:r>
              <a:rPr kumimoji="1" lang="ja-JP" altLang="en-US" sz="1600" b="1" dirty="0">
                <a:solidFill>
                  <a:schemeClr val="bg1"/>
                </a:solidFill>
                <a:latin typeface="+mn-ea"/>
                <a:ea typeface="+mn-ea"/>
              </a:rPr>
              <a:t>早く正解率を</a:t>
            </a:r>
          </a:p>
          <a:p>
            <a:pPr>
              <a:spcBef>
                <a:spcPts val="600"/>
              </a:spcBef>
              <a:buClr>
                <a:srgbClr val="BFBFBF"/>
              </a:buClr>
            </a:pPr>
            <a:r>
              <a:rPr kumimoji="1" lang="ja-JP" altLang="en-US" sz="1600" b="1" dirty="0">
                <a:solidFill>
                  <a:schemeClr val="bg1"/>
                </a:solidFill>
                <a:latin typeface="+mn-ea"/>
                <a:ea typeface="+mn-ea"/>
              </a:rPr>
              <a:t>上げることができ、</a:t>
            </a:r>
          </a:p>
          <a:p>
            <a:pPr>
              <a:spcBef>
                <a:spcPts val="600"/>
              </a:spcBef>
              <a:buClr>
                <a:srgbClr val="BFBFBF"/>
              </a:buClr>
            </a:pPr>
            <a:r>
              <a:rPr kumimoji="1" lang="ja-JP" altLang="en-US" sz="1600" b="1" dirty="0">
                <a:solidFill>
                  <a:schemeClr val="bg1"/>
                </a:solidFill>
                <a:latin typeface="+mn-ea"/>
                <a:ea typeface="+mn-ea"/>
              </a:rPr>
              <a:t>かつ最終的な正解率も</a:t>
            </a:r>
          </a:p>
          <a:p>
            <a:pPr>
              <a:spcBef>
                <a:spcPts val="600"/>
              </a:spcBef>
              <a:buClr>
                <a:srgbClr val="BFBFBF"/>
              </a:buClr>
            </a:pPr>
            <a:r>
              <a:rPr kumimoji="1" lang="ja-JP" altLang="en-US" sz="1600" b="1" dirty="0">
                <a:solidFill>
                  <a:schemeClr val="bg1"/>
                </a:solidFill>
                <a:latin typeface="+mn-ea"/>
                <a:ea typeface="+mn-ea"/>
              </a:rPr>
              <a:t>勝っている</a:t>
            </a:r>
          </a:p>
        </p:txBody>
      </p:sp>
      <p:cxnSp>
        <p:nvCxnSpPr>
          <p:cNvPr id="21" name="直線コネクタ 20">
            <a:extLst>
              <a:ext uri="{FF2B5EF4-FFF2-40B4-BE49-F238E27FC236}">
                <a16:creationId xmlns:a16="http://schemas.microsoft.com/office/drawing/2014/main" id="{1FC38DBC-3073-42F4-B265-19B24B1D0616}"/>
              </a:ext>
            </a:extLst>
          </p:cNvPr>
          <p:cNvCxnSpPr>
            <a:cxnSpLocks/>
            <a:endCxn id="19" idx="1"/>
          </p:cNvCxnSpPr>
          <p:nvPr/>
        </p:nvCxnSpPr>
        <p:spPr bwMode="auto">
          <a:xfrm flipV="1">
            <a:off x="2495600" y="3309755"/>
            <a:ext cx="1440159" cy="1192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3114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637069"/>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637069"/>
              </a:xfrm>
              <a:prstGeom prst="rect">
                <a:avLst/>
              </a:prstGeom>
              <a:blipFill>
                <a:blip r:embed="rId5"/>
                <a:stretch>
                  <a:fillRect l="-1832" t="-693" b="-50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21" name="グループ化 20">
            <a:extLst>
              <a:ext uri="{FF2B5EF4-FFF2-40B4-BE49-F238E27FC236}">
                <a16:creationId xmlns:a16="http://schemas.microsoft.com/office/drawing/2014/main" id="{6B0CDDCF-3932-43CA-B0EE-F36D232516B4}"/>
              </a:ext>
            </a:extLst>
          </p:cNvPr>
          <p:cNvGrpSpPr/>
          <p:nvPr/>
        </p:nvGrpSpPr>
        <p:grpSpPr>
          <a:xfrm>
            <a:off x="3721054" y="2966517"/>
            <a:ext cx="2555788" cy="1686620"/>
            <a:chOff x="7339508" y="4203111"/>
            <a:chExt cx="2555788" cy="1686620"/>
          </a:xfrm>
        </p:grpSpPr>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15CA1053-87D8-49C7-B653-7AEB932CEA1D}"/>
                    </a:ext>
                  </a:extLst>
                </p:cNvPr>
                <p:cNvSpPr/>
                <p:nvPr/>
              </p:nvSpPr>
              <p:spPr bwMode="auto">
                <a:xfrm>
                  <a:off x="7620621" y="4203111"/>
                  <a:ext cx="2274675" cy="168662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m:rPr>
                          <m:nor/>
                        </m:rPr>
                        <a:rPr kumimoji="1" lang="en-US" altLang="ja-JP" sz="1600" b="1" smtClean="0">
                          <a:solidFill>
                            <a:schemeClr val="bg1"/>
                          </a:solidFill>
                          <a:latin typeface="Cambria Math" panose="02040503050406030204" pitchFamily="18" charset="0"/>
                        </a:rPr>
                        <m:t>Beta</m:t>
                      </m:r>
                      <m:r>
                        <a:rPr kumimoji="1" lang="en-US" altLang="ja-JP" sz="1600" b="1" i="1">
                          <a:solidFill>
                            <a:schemeClr val="bg1"/>
                          </a:solidFill>
                          <a:latin typeface="Cambria Math" panose="02040503050406030204" pitchFamily="18" charset="0"/>
                        </a:rPr>
                        <m:t>(</m:t>
                      </m:r>
                      <m:r>
                        <a:rPr kumimoji="1" lang="ja-JP" altLang="en-US" sz="1600" b="1" i="1">
                          <a:solidFill>
                            <a:schemeClr val="bg1"/>
                          </a:solidFill>
                          <a:latin typeface="Cambria Math" panose="02040503050406030204" pitchFamily="18" charset="0"/>
                        </a:rPr>
                        <m:t>𝜶</m:t>
                      </m:r>
                      <m:r>
                        <a:rPr kumimoji="1" lang="en-US" altLang="ja-JP" sz="1600" b="1" i="1">
                          <a:solidFill>
                            <a:schemeClr val="bg1"/>
                          </a:solidFill>
                          <a:latin typeface="Cambria Math" panose="02040503050406030204" pitchFamily="18" charset="0"/>
                        </a:rPr>
                        <m:t>,</m:t>
                      </m:r>
                      <m:r>
                        <a:rPr kumimoji="1" lang="ja-JP" altLang="en-US" sz="1600" b="1" i="1">
                          <a:solidFill>
                            <a:schemeClr val="bg1"/>
                          </a:solidFill>
                          <a:latin typeface="Cambria Math" panose="02040503050406030204" pitchFamily="18" charset="0"/>
                        </a:rPr>
                        <m:t>𝜷</m:t>
                      </m:r>
                      <m:r>
                        <a:rPr kumimoji="1" lang="en-US" altLang="ja-JP" sz="1600" b="1" i="1">
                          <a:solidFill>
                            <a:schemeClr val="bg1"/>
                          </a:solidFill>
                          <a:latin typeface="Cambria Math" panose="02040503050406030204" pitchFamily="18" charset="0"/>
                        </a:rPr>
                        <m:t>)</m:t>
                      </m:r>
                    </m:oMath>
                  </a14:m>
                  <a:r>
                    <a:rPr kumimoji="1" lang="ja-JP" altLang="en-US" sz="1600" b="1" dirty="0">
                      <a:solidFill>
                        <a:schemeClr val="bg1"/>
                      </a:solidFill>
                      <a:latin typeface="+mn-ea"/>
                      <a:ea typeface="+mn-ea"/>
                    </a:rPr>
                    <a:t>から</a:t>
                  </a:r>
                  <a:endParaRPr kumimoji="1" lang="en-US" altLang="ja-JP" sz="1600" b="1" dirty="0">
                    <a:solidFill>
                      <a:schemeClr val="bg1"/>
                    </a:solidFill>
                    <a:latin typeface="+mn-ea"/>
                    <a:ea typeface="+mn-ea"/>
                  </a:endParaRPr>
                </a:p>
                <a:p>
                  <a:pPr>
                    <a:spcBef>
                      <a:spcPts val="600"/>
                    </a:spcBef>
                    <a:buClr>
                      <a:srgbClr val="BFBFBF"/>
                    </a:buClr>
                  </a:pPr>
                  <a14:m>
                    <m:oMath xmlns:m="http://schemas.openxmlformats.org/officeDocument/2006/math">
                      <m:acc>
                        <m:accPr>
                          <m:chr m:val="̃"/>
                          <m:ctrlPr>
                            <a:rPr kumimoji="1" lang="ja-JP" altLang="en-US" sz="1600" b="0" i="1" smtClean="0">
                              <a:solidFill>
                                <a:schemeClr val="bg1"/>
                              </a:solidFill>
                              <a:latin typeface="Cambria Math" panose="02040503050406030204" pitchFamily="18" charset="0"/>
                              <a:ea typeface="+mn-ea"/>
                            </a:rPr>
                          </m:ctrlPr>
                        </m:accPr>
                        <m:e>
                          <m:r>
                            <a:rPr kumimoji="1" lang="ja-JP" altLang="en-US" sz="1600" i="1">
                              <a:solidFill>
                                <a:schemeClr val="bg1"/>
                              </a:solidFill>
                              <a:latin typeface="Cambria Math" panose="02040503050406030204" pitchFamily="18" charset="0"/>
                            </a:rPr>
                            <m:t>𝜃</m:t>
                          </m:r>
                        </m:e>
                      </m:acc>
                    </m:oMath>
                  </a14:m>
                  <a:r>
                    <a:rPr kumimoji="1" lang="ja-JP" altLang="en-US" sz="1600" b="1" dirty="0">
                      <a:solidFill>
                        <a:schemeClr val="bg1"/>
                      </a:solidFill>
                      <a:latin typeface="+mn-ea"/>
                      <a:ea typeface="+mn-ea"/>
                    </a:rPr>
                    <a:t>をサンプリングして</a:t>
                  </a:r>
                </a:p>
                <a:p>
                  <a:pPr>
                    <a:spcBef>
                      <a:spcPts val="600"/>
                    </a:spcBef>
                    <a:buClr>
                      <a:srgbClr val="BFBFBF"/>
                    </a:buClr>
                  </a:pPr>
                  <a14:m>
                    <m:oMath xmlns:m="http://schemas.openxmlformats.org/officeDocument/2006/math">
                      <m:acc>
                        <m:accPr>
                          <m:chr m:val="̃"/>
                          <m:ctrlPr>
                            <a:rPr kumimoji="1" lang="ja-JP" altLang="en-US" sz="1600" b="0" i="1" smtClean="0">
                              <a:solidFill>
                                <a:schemeClr val="bg1"/>
                              </a:solidFill>
                              <a:latin typeface="Cambria Math" panose="02040503050406030204" pitchFamily="18" charset="0"/>
                              <a:ea typeface="+mn-ea"/>
                            </a:rPr>
                          </m:ctrlPr>
                        </m:accPr>
                        <m:e>
                          <m:r>
                            <a:rPr kumimoji="1" lang="ja-JP" altLang="en-US" sz="1600" i="1">
                              <a:solidFill>
                                <a:schemeClr val="bg1"/>
                              </a:solidFill>
                              <a:latin typeface="Cambria Math" panose="02040503050406030204" pitchFamily="18" charset="0"/>
                            </a:rPr>
                            <m:t>𝜃</m:t>
                          </m:r>
                        </m:e>
                      </m:acc>
                    </m:oMath>
                  </a14:m>
                  <a:r>
                    <a:rPr kumimoji="1" lang="ja-JP" altLang="en-US" sz="1600" b="1" dirty="0">
                      <a:solidFill>
                        <a:schemeClr val="bg1"/>
                      </a:solidFill>
                      <a:latin typeface="+mn-ea"/>
                      <a:ea typeface="+mn-ea"/>
                    </a:rPr>
                    <a:t>が最大である</a:t>
                  </a:r>
                </a:p>
                <a:p>
                  <a:pPr>
                    <a:spcBef>
                      <a:spcPts val="600"/>
                    </a:spcBef>
                    <a:buClr>
                      <a:srgbClr val="BFBFBF"/>
                    </a:buClr>
                  </a:pPr>
                  <a:r>
                    <a:rPr kumimoji="1" lang="ja-JP" altLang="en-US" sz="1600" b="1" dirty="0">
                      <a:solidFill>
                        <a:schemeClr val="bg1"/>
                      </a:solidFill>
                      <a:latin typeface="+mn-ea"/>
                      <a:ea typeface="+mn-ea"/>
                    </a:rPr>
                    <a:t>腕を選択する</a:t>
                  </a:r>
                </a:p>
              </p:txBody>
            </p:sp>
          </mc:Choice>
          <mc:Fallback xmlns="">
            <p:sp>
              <p:nvSpPr>
                <p:cNvPr id="22" name="正方形/長方形 21">
                  <a:extLst>
                    <a:ext uri="{FF2B5EF4-FFF2-40B4-BE49-F238E27FC236}">
                      <a16:creationId xmlns:a16="http://schemas.microsoft.com/office/drawing/2014/main" id="{15CA1053-87D8-49C7-B653-7AEB932CEA1D}"/>
                    </a:ext>
                  </a:extLst>
                </p:cNvPr>
                <p:cNvSpPr>
                  <a:spLocks noRot="1" noChangeAspect="1" noMove="1" noResize="1" noEditPoints="1" noAdjustHandles="1" noChangeArrowheads="1" noChangeShapeType="1" noTextEdit="1"/>
                </p:cNvSpPr>
                <p:nvPr/>
              </p:nvSpPr>
              <p:spPr bwMode="auto">
                <a:xfrm>
                  <a:off x="7620621" y="4203111"/>
                  <a:ext cx="2274675" cy="1686620"/>
                </a:xfrm>
                <a:prstGeom prst="rect">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23" name="二等辺三角形 22">
              <a:extLst>
                <a:ext uri="{FF2B5EF4-FFF2-40B4-BE49-F238E27FC236}">
                  <a16:creationId xmlns:a16="http://schemas.microsoft.com/office/drawing/2014/main" id="{C99492AC-BEAE-4B5D-A21E-4068A5CB9CA3}"/>
                </a:ext>
              </a:extLst>
            </p:cNvPr>
            <p:cNvSpPr/>
            <p:nvPr/>
          </p:nvSpPr>
          <p:spPr bwMode="auto">
            <a:xfrm rot="16200000">
              <a:off x="7308575" y="5159012"/>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24" name="グループ化 23">
            <a:extLst>
              <a:ext uri="{FF2B5EF4-FFF2-40B4-BE49-F238E27FC236}">
                <a16:creationId xmlns:a16="http://schemas.microsoft.com/office/drawing/2014/main" id="{849F5669-4B60-4A90-A9B0-0E832C05D554}"/>
              </a:ext>
            </a:extLst>
          </p:cNvPr>
          <p:cNvGrpSpPr/>
          <p:nvPr/>
        </p:nvGrpSpPr>
        <p:grpSpPr>
          <a:xfrm>
            <a:off x="9377035" y="2966517"/>
            <a:ext cx="2555785" cy="936105"/>
            <a:chOff x="7339511" y="4993269"/>
            <a:chExt cx="2555785" cy="936105"/>
          </a:xfrm>
        </p:grpSpPr>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ECAD249F-680A-49EA-8553-945595D16515}"/>
                    </a:ext>
                  </a:extLst>
                </p:cNvPr>
                <p:cNvSpPr/>
                <p:nvPr/>
              </p:nvSpPr>
              <p:spPr bwMode="auto">
                <a:xfrm>
                  <a:off x="7620621" y="4993269"/>
                  <a:ext cx="2274675" cy="936105"/>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sSub>
                        <m:sSubPr>
                          <m:ctrlPr>
                            <a:rPr kumimoji="1" lang="en-US" altLang="ja-JP" sz="1600" i="1" dirty="0" smtClean="0">
                              <a:solidFill>
                                <a:schemeClr val="tx1"/>
                              </a:solidFill>
                              <a:latin typeface="Cambria Math" panose="02040503050406030204" pitchFamily="18" charset="0"/>
                            </a:rPr>
                          </m:ctrlPr>
                        </m:sSubPr>
                        <m:e>
                          <m:r>
                            <a:rPr kumimoji="1" lang="en-US" altLang="ja-JP" sz="1600" b="0" i="1" dirty="0">
                              <a:solidFill>
                                <a:schemeClr val="tx1"/>
                              </a:solidFill>
                              <a:latin typeface="Cambria Math" panose="02040503050406030204" pitchFamily="18" charset="0"/>
                            </a:rPr>
                            <m:t>𝑛</m:t>
                          </m:r>
                        </m:e>
                        <m:sub>
                          <m:r>
                            <a:rPr kumimoji="1" lang="en-US" altLang="ja-JP" sz="1600" b="0" i="1" dirty="0">
                              <a:solidFill>
                                <a:schemeClr val="tx1"/>
                              </a:solidFill>
                              <a:latin typeface="Cambria Math" panose="02040503050406030204" pitchFamily="18" charset="0"/>
                            </a:rPr>
                            <m:t>𝑖</m:t>
                          </m:r>
                        </m:sub>
                      </m:sSub>
                    </m:oMath>
                  </a14:m>
                  <a:r>
                    <a:rPr kumimoji="1" lang="ja-JP" altLang="en-US" sz="1600" dirty="0">
                      <a:solidFill>
                        <a:schemeClr val="tx1"/>
                      </a:solidFill>
                      <a:latin typeface="+mn-ea"/>
                      <a:ea typeface="+mn-ea"/>
                    </a:rPr>
                    <a:t>は腕を引いた回数</a:t>
                  </a:r>
                  <a:endParaRPr kumimoji="1" lang="en-US" altLang="ja-JP" sz="1600" dirty="0">
                    <a:solidFill>
                      <a:schemeClr val="tx1"/>
                    </a:solidFill>
                    <a:latin typeface="+mn-ea"/>
                    <a:ea typeface="+mn-ea"/>
                  </a:endParaRPr>
                </a:p>
                <a:p>
                  <a:pPr>
                    <a:spcBef>
                      <a:spcPts val="600"/>
                    </a:spcBef>
                    <a:buClr>
                      <a:srgbClr val="BFBFBF"/>
                    </a:buClr>
                  </a:pPr>
                  <a14:m>
                    <m:oMath xmlns:m="http://schemas.openxmlformats.org/officeDocument/2006/math">
                      <m:sSub>
                        <m:sSubPr>
                          <m:ctrlPr>
                            <a:rPr kumimoji="1" lang="en-US" altLang="ja-JP" sz="1600" i="1" dirty="0">
                              <a:solidFill>
                                <a:schemeClr val="tx1"/>
                              </a:solidFill>
                              <a:latin typeface="Cambria Math" panose="02040503050406030204" pitchFamily="18" charset="0"/>
                            </a:rPr>
                          </m:ctrlPr>
                        </m:sSubPr>
                        <m:e>
                          <m:r>
                            <a:rPr kumimoji="1" lang="en-US" altLang="ja-JP" sz="1600" b="0" i="1" dirty="0">
                              <a:solidFill>
                                <a:schemeClr val="tx1"/>
                              </a:solidFill>
                              <a:latin typeface="Cambria Math" panose="02040503050406030204" pitchFamily="18" charset="0"/>
                            </a:rPr>
                            <m:t>𝑚</m:t>
                          </m:r>
                        </m:e>
                        <m:sub>
                          <m:r>
                            <a:rPr kumimoji="1" lang="en-US" altLang="ja-JP" sz="1600" b="0" i="1" dirty="0">
                              <a:solidFill>
                                <a:schemeClr val="tx1"/>
                              </a:solidFill>
                              <a:latin typeface="Cambria Math" panose="02040503050406030204" pitchFamily="18" charset="0"/>
                            </a:rPr>
                            <m:t>𝑖</m:t>
                          </m:r>
                        </m:sub>
                      </m:sSub>
                    </m:oMath>
                  </a14:m>
                  <a:r>
                    <a:rPr kumimoji="1" lang="ja-JP" altLang="en-US" sz="1600" dirty="0">
                      <a:solidFill>
                        <a:schemeClr val="tx1"/>
                      </a:solidFill>
                      <a:latin typeface="+mn-ea"/>
                      <a:ea typeface="+mn-ea"/>
                    </a:rPr>
                    <a:t>は得た報酬の数</a:t>
                  </a:r>
                  <a:endParaRPr kumimoji="1" lang="en-US" altLang="ja-JP" sz="1600" dirty="0">
                    <a:solidFill>
                      <a:schemeClr val="tx1"/>
                    </a:solidFill>
                    <a:latin typeface="+mn-ea"/>
                    <a:ea typeface="+mn-ea"/>
                  </a:endParaRPr>
                </a:p>
              </p:txBody>
            </p:sp>
          </mc:Choice>
          <mc:Fallback xmlns="">
            <p:sp>
              <p:nvSpPr>
                <p:cNvPr id="25" name="正方形/長方形 24">
                  <a:extLst>
                    <a:ext uri="{FF2B5EF4-FFF2-40B4-BE49-F238E27FC236}">
                      <a16:creationId xmlns:a16="http://schemas.microsoft.com/office/drawing/2014/main" id="{ECAD249F-680A-49EA-8553-945595D16515}"/>
                    </a:ext>
                  </a:extLst>
                </p:cNvPr>
                <p:cNvSpPr>
                  <a:spLocks noRot="1" noChangeAspect="1" noMove="1" noResize="1" noEditPoints="1" noAdjustHandles="1" noChangeArrowheads="1" noChangeShapeType="1" noTextEdit="1"/>
                </p:cNvSpPr>
                <p:nvPr/>
              </p:nvSpPr>
              <p:spPr bwMode="auto">
                <a:xfrm>
                  <a:off x="7620621" y="4993269"/>
                  <a:ext cx="2274675" cy="936105"/>
                </a:xfrm>
                <a:prstGeom prst="rect">
                  <a:avLst/>
                </a:prstGeom>
                <a:blipFill>
                  <a:blip r:embed="rId12"/>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26" name="二等辺三角形 25">
              <a:extLst>
                <a:ext uri="{FF2B5EF4-FFF2-40B4-BE49-F238E27FC236}">
                  <a16:creationId xmlns:a16="http://schemas.microsoft.com/office/drawing/2014/main" id="{A238E529-4B6A-4B18-B4C8-736246FD9BDF}"/>
                </a:ext>
              </a:extLst>
            </p:cNvPr>
            <p:cNvSpPr/>
            <p:nvPr/>
          </p:nvSpPr>
          <p:spPr bwMode="auto">
            <a:xfrm rot="16200000">
              <a:off x="7372283" y="5633608"/>
              <a:ext cx="223349" cy="288894"/>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562270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のようにハイパーパラメータをチューニングしなくても同等以上の結果</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3908660"/>
                <a:ext cx="697387"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3908660"/>
                <a:ext cx="697387" cy="523220"/>
              </a:xfrm>
              <a:prstGeom prst="rect">
                <a:avLst/>
              </a:prstGeom>
              <a:blipFill>
                <a:blip r:embed="rId3"/>
                <a:stretch>
                  <a:fillRect b="-2326"/>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9C3C0905-AAFB-468F-A3A4-23F8C4E7E0F4}"/>
              </a:ext>
            </a:extLst>
          </p:cNvPr>
          <p:cNvSpPr/>
          <p:nvPr/>
        </p:nvSpPr>
        <p:spPr bwMode="auto">
          <a:xfrm>
            <a:off x="3575721" y="2465626"/>
            <a:ext cx="2304256" cy="2691566"/>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1" name="正方形/長方形 10">
            <a:extLst>
              <a:ext uri="{FF2B5EF4-FFF2-40B4-BE49-F238E27FC236}">
                <a16:creationId xmlns:a16="http://schemas.microsoft.com/office/drawing/2014/main" id="{34101819-CD2D-4059-B1C4-8A3DC7114E3D}"/>
              </a:ext>
            </a:extLst>
          </p:cNvPr>
          <p:cNvSpPr/>
          <p:nvPr/>
        </p:nvSpPr>
        <p:spPr bwMode="auto">
          <a:xfrm>
            <a:off x="175342" y="2706983"/>
            <a:ext cx="2378140" cy="127610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正解率の推移は</a:t>
            </a:r>
          </a:p>
          <a:p>
            <a:pPr>
              <a:spcBef>
                <a:spcPts val="600"/>
              </a:spcBef>
              <a:buClr>
                <a:srgbClr val="BFBFBF"/>
              </a:buClr>
            </a:pPr>
            <a:r>
              <a:rPr kumimoji="1" lang="ja-JP" altLang="en-US" sz="1600" b="1" dirty="0">
                <a:solidFill>
                  <a:schemeClr val="bg1"/>
                </a:solidFill>
                <a:latin typeface="+mn-ea"/>
                <a:ea typeface="+mn-ea"/>
              </a:rPr>
              <a:t>焼きなまし</a:t>
            </a:r>
            <a:r>
              <a:rPr kumimoji="1" lang="en-US" altLang="ja-JP" sz="1600" b="1" dirty="0">
                <a:solidFill>
                  <a:schemeClr val="bg1"/>
                </a:solidFill>
                <a:latin typeface="+mn-ea"/>
                <a:ea typeface="+mn-ea"/>
              </a:rPr>
              <a:t>ε-greedy</a:t>
            </a:r>
          </a:p>
          <a:p>
            <a:pPr>
              <a:spcBef>
                <a:spcPts val="600"/>
              </a:spcBef>
              <a:buClr>
                <a:srgbClr val="BFBFBF"/>
              </a:buClr>
            </a:pPr>
            <a:r>
              <a:rPr kumimoji="1" lang="ja-JP" altLang="en-US" sz="1600" b="1" dirty="0">
                <a:solidFill>
                  <a:schemeClr val="bg1"/>
                </a:solidFill>
                <a:latin typeface="+mn-ea"/>
                <a:ea typeface="+mn-ea"/>
              </a:rPr>
              <a:t>とほぼ同等</a:t>
            </a:r>
          </a:p>
        </p:txBody>
      </p:sp>
      <p:cxnSp>
        <p:nvCxnSpPr>
          <p:cNvPr id="12" name="直線コネクタ 11">
            <a:extLst>
              <a:ext uri="{FF2B5EF4-FFF2-40B4-BE49-F238E27FC236}">
                <a16:creationId xmlns:a16="http://schemas.microsoft.com/office/drawing/2014/main" id="{67DEE62F-130D-45B9-8222-3DBECE9FDD23}"/>
              </a:ext>
            </a:extLst>
          </p:cNvPr>
          <p:cNvCxnSpPr>
            <a:cxnSpLocks/>
            <a:stCxn id="11" idx="3"/>
            <a:endCxn id="10" idx="1"/>
          </p:cNvCxnSpPr>
          <p:nvPr/>
        </p:nvCxnSpPr>
        <p:spPr bwMode="auto">
          <a:xfrm>
            <a:off x="2553482" y="3345036"/>
            <a:ext cx="1022239" cy="4663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正方形/長方形 12">
            <a:extLst>
              <a:ext uri="{FF2B5EF4-FFF2-40B4-BE49-F238E27FC236}">
                <a16:creationId xmlns:a16="http://schemas.microsoft.com/office/drawing/2014/main" id="{99DF5105-2000-41C7-AD2A-12746D64AA90}"/>
              </a:ext>
            </a:extLst>
          </p:cNvPr>
          <p:cNvSpPr/>
          <p:nvPr/>
        </p:nvSpPr>
        <p:spPr bwMode="auto">
          <a:xfrm>
            <a:off x="9272017" y="2815354"/>
            <a:ext cx="2304257" cy="1014121"/>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p>
          <a:p>
            <a:pPr>
              <a:spcBef>
                <a:spcPts val="600"/>
              </a:spcBef>
              <a:buClr>
                <a:srgbClr val="BFBFBF"/>
              </a:buClr>
            </a:pPr>
            <a:r>
              <a:rPr kumimoji="1" lang="ja-JP" altLang="en-US" sz="1600" b="1" dirty="0">
                <a:solidFill>
                  <a:schemeClr val="bg1"/>
                </a:solidFill>
                <a:latin typeface="+mn-ea"/>
                <a:ea typeface="+mn-ea"/>
              </a:rPr>
              <a:t>正解率も勝っている</a:t>
            </a:r>
          </a:p>
        </p:txBody>
      </p:sp>
      <p:sp>
        <p:nvSpPr>
          <p:cNvPr id="17" name="正方形/長方形 16">
            <a:extLst>
              <a:ext uri="{FF2B5EF4-FFF2-40B4-BE49-F238E27FC236}">
                <a16:creationId xmlns:a16="http://schemas.microsoft.com/office/drawing/2014/main" id="{414089A8-AC5A-4E8D-B884-C3253060A8E4}"/>
              </a:ext>
            </a:extLst>
          </p:cNvPr>
          <p:cNvSpPr/>
          <p:nvPr/>
        </p:nvSpPr>
        <p:spPr bwMode="auto">
          <a:xfrm>
            <a:off x="8973408" y="4569305"/>
            <a:ext cx="2652814" cy="1995774"/>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事前分布のパラメータも</a:t>
            </a:r>
          </a:p>
          <a:p>
            <a:pPr>
              <a:spcBef>
                <a:spcPts val="600"/>
              </a:spcBef>
              <a:buClr>
                <a:srgbClr val="BFBFBF"/>
              </a:buClr>
            </a:pPr>
            <a:r>
              <a:rPr kumimoji="1" lang="ja-JP" altLang="en-US" sz="1600" b="1" dirty="0">
                <a:solidFill>
                  <a:schemeClr val="bg1"/>
                </a:solidFill>
                <a:latin typeface="+mn-ea"/>
                <a:ea typeface="+mn-ea"/>
              </a:rPr>
              <a:t>一様分布になるように</a:t>
            </a:r>
          </a:p>
          <a:p>
            <a:pPr>
              <a:spcBef>
                <a:spcPts val="600"/>
              </a:spcBef>
              <a:buClr>
                <a:srgbClr val="BFBFBF"/>
              </a:buClr>
            </a:pPr>
            <a:r>
              <a:rPr kumimoji="1" lang="ja-JP" altLang="en-US" sz="1600" b="1" dirty="0">
                <a:solidFill>
                  <a:schemeClr val="bg1"/>
                </a:solidFill>
                <a:latin typeface="+mn-ea"/>
                <a:ea typeface="+mn-ea"/>
              </a:rPr>
              <a:t>設定したため、</a:t>
            </a:r>
          </a:p>
          <a:p>
            <a:pPr>
              <a:spcBef>
                <a:spcPts val="600"/>
              </a:spcBef>
              <a:buClr>
                <a:srgbClr val="BFBFBF"/>
              </a:buClr>
            </a:pPr>
            <a:r>
              <a:rPr kumimoji="1" lang="ja-JP" altLang="en-US" sz="1600" b="1" dirty="0">
                <a:solidFill>
                  <a:schemeClr val="bg1"/>
                </a:solidFill>
                <a:latin typeface="+mn-ea"/>
                <a:ea typeface="+mn-ea"/>
              </a:rPr>
              <a:t>特にチューニングを</a:t>
            </a:r>
          </a:p>
          <a:p>
            <a:pPr>
              <a:spcBef>
                <a:spcPts val="600"/>
              </a:spcBef>
              <a:buClr>
                <a:srgbClr val="BFBFBF"/>
              </a:buClr>
            </a:pPr>
            <a:r>
              <a:rPr kumimoji="1" lang="ja-JP" altLang="en-US" sz="1600" b="1" dirty="0">
                <a:solidFill>
                  <a:schemeClr val="bg1"/>
                </a:solidFill>
                <a:latin typeface="+mn-ea"/>
                <a:ea typeface="+mn-ea"/>
              </a:rPr>
              <a:t>行っていない</a:t>
            </a:r>
          </a:p>
        </p:txBody>
      </p:sp>
      <p:cxnSp>
        <p:nvCxnSpPr>
          <p:cNvPr id="18" name="直線コネクタ 17">
            <a:extLst>
              <a:ext uri="{FF2B5EF4-FFF2-40B4-BE49-F238E27FC236}">
                <a16:creationId xmlns:a16="http://schemas.microsoft.com/office/drawing/2014/main" id="{BAA8BFBB-6358-467F-99E4-E6A9CED6854B}"/>
              </a:ext>
            </a:extLst>
          </p:cNvPr>
          <p:cNvCxnSpPr>
            <a:cxnSpLocks/>
            <a:stCxn id="17" idx="0"/>
            <a:endCxn id="7" idx="3"/>
          </p:cNvCxnSpPr>
          <p:nvPr/>
        </p:nvCxnSpPr>
        <p:spPr bwMode="auto">
          <a:xfrm flipH="1" flipV="1">
            <a:off x="9552384" y="4170270"/>
            <a:ext cx="747431" cy="39903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正方形/長方形 23">
            <a:extLst>
              <a:ext uri="{FF2B5EF4-FFF2-40B4-BE49-F238E27FC236}">
                <a16:creationId xmlns:a16="http://schemas.microsoft.com/office/drawing/2014/main" id="{B1CECE9C-27E0-4E47-A3E7-5F92E65A7EE9}"/>
              </a:ext>
            </a:extLst>
          </p:cNvPr>
          <p:cNvSpPr/>
          <p:nvPr/>
        </p:nvSpPr>
        <p:spPr bwMode="auto">
          <a:xfrm flipH="1">
            <a:off x="6613091" y="2465626"/>
            <a:ext cx="2003187" cy="489222"/>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cxnSp>
        <p:nvCxnSpPr>
          <p:cNvPr id="25" name="直線コネクタ 24">
            <a:extLst>
              <a:ext uri="{FF2B5EF4-FFF2-40B4-BE49-F238E27FC236}">
                <a16:creationId xmlns:a16="http://schemas.microsoft.com/office/drawing/2014/main" id="{F071474E-4EA6-40C2-A1A0-45EA550BB77B}"/>
              </a:ext>
            </a:extLst>
          </p:cNvPr>
          <p:cNvCxnSpPr>
            <a:cxnSpLocks/>
            <a:stCxn id="13" idx="1"/>
            <a:endCxn id="24" idx="2"/>
          </p:cNvCxnSpPr>
          <p:nvPr/>
        </p:nvCxnSpPr>
        <p:spPr bwMode="auto">
          <a:xfrm flipH="1" flipV="1">
            <a:off x="7614684" y="2954848"/>
            <a:ext cx="1657333" cy="3675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9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A635A-DECF-4C7D-9350-31572F686418}"/>
              </a:ext>
            </a:extLst>
          </p:cNvPr>
          <p:cNvSpPr>
            <a:spLocks noGrp="1"/>
          </p:cNvSpPr>
          <p:nvPr>
            <p:ph type="title"/>
          </p:nvPr>
        </p:nvSpPr>
        <p:spPr/>
        <p:txBody>
          <a:bodyPr/>
          <a:lstStyle/>
          <a:p>
            <a:r>
              <a:rPr kumimoji="1" lang="ja-JP" altLang="en-US" dirty="0"/>
              <a:t>本発表の背景</a:t>
            </a:r>
          </a:p>
        </p:txBody>
      </p:sp>
      <p:sp>
        <p:nvSpPr>
          <p:cNvPr id="3" name="コンテンツ プレースホルダー 2">
            <a:extLst>
              <a:ext uri="{FF2B5EF4-FFF2-40B4-BE49-F238E27FC236}">
                <a16:creationId xmlns:a16="http://schemas.microsoft.com/office/drawing/2014/main" id="{793E9216-3BB9-4A3E-A85B-902226CA5E02}"/>
              </a:ext>
            </a:extLst>
          </p:cNvPr>
          <p:cNvSpPr>
            <a:spLocks noGrp="1"/>
          </p:cNvSpPr>
          <p:nvPr>
            <p:ph idx="1"/>
          </p:nvPr>
        </p:nvSpPr>
        <p:spPr/>
        <p:txBody>
          <a:bodyPr/>
          <a:lstStyle/>
          <a:p>
            <a:r>
              <a:rPr kumimoji="1" lang="ja-JP" altLang="en-US" dirty="0"/>
              <a:t>以下</a:t>
            </a:r>
            <a:r>
              <a:rPr kumimoji="1" lang="en-US" altLang="ja-JP" dirty="0"/>
              <a:t>2</a:t>
            </a:r>
            <a:r>
              <a:rPr kumimoji="1" lang="ja-JP" altLang="en-US" dirty="0"/>
              <a:t>冊を読んでバンディット問題について勉強したことの共有</a:t>
            </a:r>
          </a:p>
        </p:txBody>
      </p:sp>
      <p:sp>
        <p:nvSpPr>
          <p:cNvPr id="4" name="スライド番号プレースホルダー 3">
            <a:extLst>
              <a:ext uri="{FF2B5EF4-FFF2-40B4-BE49-F238E27FC236}">
                <a16:creationId xmlns:a16="http://schemas.microsoft.com/office/drawing/2014/main" id="{6A316FE1-B9C8-44A0-8CBE-16E3C45887E6}"/>
              </a:ext>
            </a:extLst>
          </p:cNvPr>
          <p:cNvSpPr>
            <a:spLocks noGrp="1"/>
          </p:cNvSpPr>
          <p:nvPr>
            <p:ph type="sldNum" sz="quarter" idx="10"/>
          </p:nvPr>
        </p:nvSpPr>
        <p:spPr/>
        <p:txBody>
          <a:bodyPr/>
          <a:lstStyle/>
          <a:p>
            <a:fld id="{F7D9C81F-6F51-475F-ABDF-7FEE4B0A1340}" type="slidenum">
              <a:rPr lang="en-US" altLang="ja-JP" smtClean="0"/>
              <a:pPr/>
              <a:t>2</a:t>
            </a:fld>
            <a:endParaRPr lang="en-US" altLang="ja-JP" dirty="0"/>
          </a:p>
        </p:txBody>
      </p:sp>
      <p:grpSp>
        <p:nvGrpSpPr>
          <p:cNvPr id="16" name="グループ化 15">
            <a:extLst>
              <a:ext uri="{FF2B5EF4-FFF2-40B4-BE49-F238E27FC236}">
                <a16:creationId xmlns:a16="http://schemas.microsoft.com/office/drawing/2014/main" id="{DDDD13FB-14C5-4356-87C8-F879AAEDE87C}"/>
              </a:ext>
            </a:extLst>
          </p:cNvPr>
          <p:cNvGrpSpPr/>
          <p:nvPr/>
        </p:nvGrpSpPr>
        <p:grpSpPr>
          <a:xfrm>
            <a:off x="782390" y="2060848"/>
            <a:ext cx="5313610" cy="4608512"/>
            <a:chOff x="1055440" y="1916832"/>
            <a:chExt cx="5313610" cy="4608512"/>
          </a:xfrm>
        </p:grpSpPr>
        <p:sp>
          <p:nvSpPr>
            <p:cNvPr id="9" name="テキスト プレースホルダー 2">
              <a:extLst>
                <a:ext uri="{FF2B5EF4-FFF2-40B4-BE49-F238E27FC236}">
                  <a16:creationId xmlns:a16="http://schemas.microsoft.com/office/drawing/2014/main" id="{E6231D03-F831-47A5-BE8D-DFAC54690B51}"/>
                </a:ext>
              </a:extLst>
            </p:cNvPr>
            <p:cNvSpPr txBox="1">
              <a:spLocks/>
            </p:cNvSpPr>
            <p:nvPr/>
          </p:nvSpPr>
          <p:spPr>
            <a:xfrm>
              <a:off x="1055440" y="5589240"/>
              <a:ext cx="5313610" cy="936104"/>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en-US" altLang="ja-JP" sz="2000" b="1" dirty="0">
                  <a:latin typeface="+mn-ea"/>
                  <a:ea typeface="+mn-ea"/>
                </a:rPr>
                <a:t>『</a:t>
              </a:r>
              <a:r>
                <a:rPr kumimoji="1" lang="ja-JP" altLang="en-US" sz="2000" b="1" dirty="0">
                  <a:latin typeface="+mn-ea"/>
                  <a:ea typeface="+mn-ea"/>
                </a:rPr>
                <a:t>バンディット問題の理論とアルゴリズム</a:t>
              </a:r>
              <a:r>
                <a:rPr kumimoji="1" lang="en-US" altLang="ja-JP" sz="2000" b="1" dirty="0">
                  <a:latin typeface="+mn-ea"/>
                  <a:ea typeface="+mn-ea"/>
                </a:rPr>
                <a:t>』</a:t>
              </a:r>
            </a:p>
            <a:p>
              <a:pPr marL="0" indent="0">
                <a:buNone/>
              </a:pPr>
              <a:r>
                <a:rPr kumimoji="1" lang="ja-JP" altLang="en-US" sz="1600" dirty="0">
                  <a:latin typeface="+mn-ea"/>
                  <a:ea typeface="+mn-ea"/>
                </a:rPr>
                <a:t>アルゴリズムの理論解析について参考にしました</a:t>
              </a:r>
            </a:p>
          </p:txBody>
        </p:sp>
        <p:pic>
          <p:nvPicPr>
            <p:cNvPr id="10" name="図プレースホルダー 7">
              <a:extLst>
                <a:ext uri="{FF2B5EF4-FFF2-40B4-BE49-F238E27FC236}">
                  <a16:creationId xmlns:a16="http://schemas.microsoft.com/office/drawing/2014/main" id="{CEAA232F-CC70-4FA8-86CF-2A5ED0951235}"/>
                </a:ext>
              </a:extLst>
            </p:cNvPr>
            <p:cNvPicPr>
              <a:picLocks noChangeAspect="1"/>
            </p:cNvPicPr>
            <p:nvPr/>
          </p:nvPicPr>
          <p:blipFill rotWithShape="1">
            <a:blip r:embed="rId2">
              <a:extLst>
                <a:ext uri="{28A0092B-C50C-407E-A947-70E740481C1C}">
                  <a14:useLocalDpi xmlns:a14="http://schemas.microsoft.com/office/drawing/2010/main" val="0"/>
                </a:ext>
              </a:extLst>
            </a:blip>
            <a:srcRect l="3830" t="3441" r="4275" b="4022"/>
            <a:stretch/>
          </p:blipFill>
          <p:spPr>
            <a:xfrm>
              <a:off x="2476433" y="1916832"/>
              <a:ext cx="2471625" cy="3528392"/>
            </a:xfrm>
            <a:prstGeom prst="rect">
              <a:avLst/>
            </a:prstGeom>
          </p:spPr>
        </p:pic>
      </p:grpSp>
      <p:grpSp>
        <p:nvGrpSpPr>
          <p:cNvPr id="15" name="グループ化 14">
            <a:extLst>
              <a:ext uri="{FF2B5EF4-FFF2-40B4-BE49-F238E27FC236}">
                <a16:creationId xmlns:a16="http://schemas.microsoft.com/office/drawing/2014/main" id="{866A03E4-D44A-445C-BDD6-FB8930A3BC7A}"/>
              </a:ext>
            </a:extLst>
          </p:cNvPr>
          <p:cNvGrpSpPr/>
          <p:nvPr/>
        </p:nvGrpSpPr>
        <p:grpSpPr>
          <a:xfrm>
            <a:off x="6527710" y="2060848"/>
            <a:ext cx="4536504" cy="4608513"/>
            <a:chOff x="6744072" y="1916832"/>
            <a:chExt cx="4536504" cy="4608513"/>
          </a:xfrm>
        </p:grpSpPr>
        <p:sp>
          <p:nvSpPr>
            <p:cNvPr id="11" name="テキスト プレースホルダー 4">
              <a:extLst>
                <a:ext uri="{FF2B5EF4-FFF2-40B4-BE49-F238E27FC236}">
                  <a16:creationId xmlns:a16="http://schemas.microsoft.com/office/drawing/2014/main" id="{B440F61C-9DD1-4F44-B3CA-5C08231EF148}"/>
                </a:ext>
              </a:extLst>
            </p:cNvPr>
            <p:cNvSpPr txBox="1">
              <a:spLocks/>
            </p:cNvSpPr>
            <p:nvPr/>
          </p:nvSpPr>
          <p:spPr>
            <a:xfrm>
              <a:off x="6744072" y="5589240"/>
              <a:ext cx="4536504" cy="936105"/>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en-US" altLang="ja-JP" sz="2000" b="1" dirty="0">
                  <a:latin typeface="+mn-ea"/>
                  <a:ea typeface="+mn-ea"/>
                </a:rPr>
                <a:t>『</a:t>
              </a:r>
              <a:r>
                <a:rPr kumimoji="1" lang="ja-JP" altLang="en-US" sz="2000" b="1" dirty="0">
                  <a:latin typeface="+mn-ea"/>
                  <a:ea typeface="+mn-ea"/>
                </a:rPr>
                <a:t>ウェブ最適化ではじめる機械学習</a:t>
              </a:r>
              <a:r>
                <a:rPr kumimoji="1" lang="en-US" altLang="ja-JP" sz="2000" b="1" dirty="0">
                  <a:latin typeface="+mn-ea"/>
                  <a:ea typeface="+mn-ea"/>
                </a:rPr>
                <a:t>』</a:t>
              </a:r>
            </a:p>
            <a:p>
              <a:pPr marL="0" indent="0">
                <a:buNone/>
              </a:pPr>
              <a:r>
                <a:rPr kumimoji="1" lang="ja-JP" altLang="en-US" sz="1600" dirty="0">
                  <a:latin typeface="+mn-ea"/>
                  <a:ea typeface="+mn-ea"/>
                </a:rPr>
                <a:t>アルゴリズムの実装について参考にしました</a:t>
              </a:r>
            </a:p>
          </p:txBody>
        </p:sp>
        <p:pic>
          <p:nvPicPr>
            <p:cNvPr id="12" name="図プレースホルダー 9" descr="テキスト が含まれている画像&#10;&#10;自動的に生成された説明">
              <a:extLst>
                <a:ext uri="{FF2B5EF4-FFF2-40B4-BE49-F238E27FC236}">
                  <a16:creationId xmlns:a16="http://schemas.microsoft.com/office/drawing/2014/main" id="{9432B9B2-E098-44C2-A503-BBD8AAE4E547}"/>
                </a:ext>
              </a:extLst>
            </p:cNvPr>
            <p:cNvPicPr>
              <a:picLocks noChangeAspect="1"/>
            </p:cNvPicPr>
            <p:nvPr/>
          </p:nvPicPr>
          <p:blipFill rotWithShape="1">
            <a:blip r:embed="rId3">
              <a:extLst>
                <a:ext uri="{28A0092B-C50C-407E-A947-70E740481C1C}">
                  <a14:useLocalDpi xmlns:a14="http://schemas.microsoft.com/office/drawing/2010/main" val="0"/>
                </a:ext>
              </a:extLst>
            </a:blip>
            <a:srcRect t="-462" b="9499"/>
            <a:stretch/>
          </p:blipFill>
          <p:spPr>
            <a:xfrm>
              <a:off x="7667532" y="1916832"/>
              <a:ext cx="2689584" cy="3471050"/>
            </a:xfrm>
            <a:prstGeom prst="rect">
              <a:avLst/>
            </a:prstGeom>
          </p:spPr>
        </p:pic>
      </p:grpSp>
    </p:spTree>
    <p:extLst>
      <p:ext uri="{BB962C8B-B14F-4D97-AF65-F5344CB8AC3E}">
        <p14:creationId xmlns:p14="http://schemas.microsoft.com/office/powerpoint/2010/main" val="302543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20</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637645"/>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𝑛</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637645"/>
              </a:xfrm>
              <a:prstGeom prst="rect">
                <a:avLst/>
              </a:prstGeom>
              <a:blipFill>
                <a:blip r:embed="rId2"/>
                <a:stretch>
                  <a:fillRect l="-1832" t="-3233" b="-5081"/>
                </a:stretch>
              </a:blipFill>
            </p:spPr>
            <p:txBody>
              <a:bodyPr/>
              <a:lstStyle/>
              <a:p>
                <a:r>
                  <a:rPr lang="ja-JP" altLang="en-US">
                    <a:noFill/>
                  </a:rPr>
                  <a:t> </a:t>
                </a:r>
              </a:p>
            </p:txBody>
          </p:sp>
        </mc:Fallback>
      </mc:AlternateContent>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0.3</m:t>
                          </m:r>
                          <m:r>
                            <a:rPr kumimoji="1" lang="en-US" altLang="ja-JP" sz="2000" b="0" i="1" smtClean="0">
                              <a:latin typeface="Cambria Math" panose="02040503050406030204" pitchFamily="18" charset="0"/>
                              <a:ea typeface="Cambria Math" panose="02040503050406030204" pitchFamily="18" charset="0"/>
                            </a:rPr>
                            <m:t>≤</m:t>
                          </m:r>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Cambria Math" panose="02040503050406030204" pitchFamily="18" charset="0"/>
                        </a:rPr>
                        <m:t>≤0.4 ?</m:t>
                      </m:r>
                    </m:oMath>
                  </m:oMathPara>
                </a14:m>
                <a:endParaRPr kumimoji="1" lang="ja-JP" altLang="en-US" sz="2000" dirty="0">
                  <a:latin typeface="+mn-ea"/>
                  <a:ea typeface="+mn-ea"/>
                </a:endParaRPr>
              </a:p>
            </p:txBody>
          </p:sp>
        </mc:Choice>
        <mc:Fallback xmlns="">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4872694"/>
            <a:ext cx="1457400" cy="1248985"/>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6121679"/>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0.2</m:t>
                          </m:r>
                          <m:r>
                            <a:rPr kumimoji="1" lang="en-US" altLang="ja-JP" sz="2000" b="0" i="1" smtClean="0">
                              <a:latin typeface="Cambria Math" panose="02040503050406030204" pitchFamily="18" charset="0"/>
                              <a:ea typeface="Cambria Math" panose="02040503050406030204" pitchFamily="18" charset="0"/>
                            </a:rPr>
                            <m:t>≤</m:t>
                          </m:r>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Cambria Math" panose="02040503050406030204" pitchFamily="18" charset="0"/>
                        </a:rPr>
                        <m:t>≤0.5 ?</m:t>
                      </m:r>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6121679"/>
                <a:ext cx="2043334" cy="400110"/>
              </a:xfrm>
              <a:prstGeom prst="rect">
                <a:avLst/>
              </a:prstGeom>
              <a:blipFill>
                <a:blip r:embed="rId5"/>
                <a:stretch>
                  <a:fillRect/>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4797152"/>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5174021"/>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nvGrpSpPr>
          <p:cNvPr id="21" name="グループ化 20">
            <a:extLst>
              <a:ext uri="{FF2B5EF4-FFF2-40B4-BE49-F238E27FC236}">
                <a16:creationId xmlns:a16="http://schemas.microsoft.com/office/drawing/2014/main" id="{AEC6C1B4-D756-4404-A552-2E55D84B5BF5}"/>
              </a:ext>
            </a:extLst>
          </p:cNvPr>
          <p:cNvGrpSpPr/>
          <p:nvPr/>
        </p:nvGrpSpPr>
        <p:grpSpPr>
          <a:xfrm>
            <a:off x="3291288" y="5779049"/>
            <a:ext cx="2588688" cy="1049808"/>
            <a:chOff x="7674006" y="5588581"/>
            <a:chExt cx="2588688" cy="1049808"/>
          </a:xfrm>
        </p:grpSpPr>
        <p:sp>
          <p:nvSpPr>
            <p:cNvPr id="22" name="正方形/長方形 21">
              <a:extLst>
                <a:ext uri="{FF2B5EF4-FFF2-40B4-BE49-F238E27FC236}">
                  <a16:creationId xmlns:a16="http://schemas.microsoft.com/office/drawing/2014/main" id="{BA299FB7-08E4-460F-9D97-8326479148CB}"/>
                </a:ext>
              </a:extLst>
            </p:cNvPr>
            <p:cNvSpPr/>
            <p:nvPr/>
          </p:nvSpPr>
          <p:spPr bwMode="auto">
            <a:xfrm>
              <a:off x="7674006" y="5770639"/>
              <a:ext cx="2588688" cy="86775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不確かさを考慮に入れて</a:t>
              </a:r>
            </a:p>
            <a:p>
              <a:pPr>
                <a:spcBef>
                  <a:spcPts val="600"/>
                </a:spcBef>
                <a:buClr>
                  <a:srgbClr val="BFBFBF"/>
                </a:buClr>
              </a:pPr>
              <a:r>
                <a:rPr kumimoji="1" lang="ja-JP" altLang="en-US" sz="1600" b="1" dirty="0">
                  <a:solidFill>
                    <a:schemeClr val="bg1"/>
                  </a:solidFill>
                  <a:latin typeface="+mn-ea"/>
                  <a:ea typeface="+mn-ea"/>
                </a:rPr>
                <a:t>こちらの腕を引いてみる</a:t>
              </a:r>
            </a:p>
          </p:txBody>
        </p:sp>
        <p:sp>
          <p:nvSpPr>
            <p:cNvPr id="25" name="二等辺三角形 24">
              <a:extLst>
                <a:ext uri="{FF2B5EF4-FFF2-40B4-BE49-F238E27FC236}">
                  <a16:creationId xmlns:a16="http://schemas.microsoft.com/office/drawing/2014/main" id="{03DBDFA4-508C-4C1F-8AA1-5B1411F54DE8}"/>
                </a:ext>
              </a:extLst>
            </p:cNvPr>
            <p:cNvSpPr/>
            <p:nvPr/>
          </p:nvSpPr>
          <p:spPr bwMode="auto">
            <a:xfrm rot="10800000" flipV="1">
              <a:off x="8021037" y="5588581"/>
              <a:ext cx="336721" cy="182057"/>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26" name="グループ化 25">
            <a:extLst>
              <a:ext uri="{FF2B5EF4-FFF2-40B4-BE49-F238E27FC236}">
                <a16:creationId xmlns:a16="http://schemas.microsoft.com/office/drawing/2014/main" id="{3ED65E72-5D0C-4AAA-9E9F-113A4442135B}"/>
              </a:ext>
            </a:extLst>
          </p:cNvPr>
          <p:cNvGrpSpPr/>
          <p:nvPr/>
        </p:nvGrpSpPr>
        <p:grpSpPr>
          <a:xfrm>
            <a:off x="8710568" y="4581128"/>
            <a:ext cx="2858040" cy="2166890"/>
            <a:chOff x="7674005" y="4471499"/>
            <a:chExt cx="2858040" cy="2166890"/>
          </a:xfrm>
          <a:solidFill>
            <a:schemeClr val="bg2"/>
          </a:solidFill>
        </p:grpSpPr>
        <p:sp>
          <p:nvSpPr>
            <p:cNvPr id="27" name="正方形/長方形 26">
              <a:extLst>
                <a:ext uri="{FF2B5EF4-FFF2-40B4-BE49-F238E27FC236}">
                  <a16:creationId xmlns:a16="http://schemas.microsoft.com/office/drawing/2014/main" id="{C2D51A9A-73FD-446B-B3A6-D59A0F360540}"/>
                </a:ext>
              </a:extLst>
            </p:cNvPr>
            <p:cNvSpPr/>
            <p:nvPr/>
          </p:nvSpPr>
          <p:spPr bwMode="auto">
            <a:xfrm>
              <a:off x="7674005" y="5770639"/>
              <a:ext cx="2858040" cy="86775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標本平均に補正項分上乗せ</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して不確かさに対応</a:t>
              </a:r>
            </a:p>
          </p:txBody>
        </p:sp>
        <p:sp>
          <p:nvSpPr>
            <p:cNvPr id="28" name="二等辺三角形 27">
              <a:extLst>
                <a:ext uri="{FF2B5EF4-FFF2-40B4-BE49-F238E27FC236}">
                  <a16:creationId xmlns:a16="http://schemas.microsoft.com/office/drawing/2014/main" id="{DB481569-E056-4C5E-894A-144D9BCC890C}"/>
                </a:ext>
              </a:extLst>
            </p:cNvPr>
            <p:cNvSpPr/>
            <p:nvPr/>
          </p:nvSpPr>
          <p:spPr bwMode="auto">
            <a:xfrm rot="10800000" flipV="1">
              <a:off x="9816651" y="4471499"/>
              <a:ext cx="336721" cy="1299139"/>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cxnSp>
        <p:nvCxnSpPr>
          <p:cNvPr id="29" name="直線コネクタ 28">
            <a:extLst>
              <a:ext uri="{FF2B5EF4-FFF2-40B4-BE49-F238E27FC236}">
                <a16:creationId xmlns:a16="http://schemas.microsoft.com/office/drawing/2014/main" id="{6AA7BDBC-9A51-4FAA-97CA-E9070AA53A4D}"/>
              </a:ext>
            </a:extLst>
          </p:cNvPr>
          <p:cNvCxnSpPr/>
          <p:nvPr/>
        </p:nvCxnSpPr>
        <p:spPr bwMode="auto">
          <a:xfrm>
            <a:off x="10344472" y="4581128"/>
            <a:ext cx="932505"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2874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21</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2" cy="4245568"/>
          </a:xfrm>
          <a:prstGeom prst="rect">
            <a:avLst/>
          </a:prstGeom>
        </p:spPr>
      </p:pic>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9" name="正方形/長方形 8">
            <a:extLst>
              <a:ext uri="{FF2B5EF4-FFF2-40B4-BE49-F238E27FC236}">
                <a16:creationId xmlns:a16="http://schemas.microsoft.com/office/drawing/2014/main" id="{29A2FFFD-1A0A-49D6-8695-0B2A9EC67D5B}"/>
              </a:ext>
            </a:extLst>
          </p:cNvPr>
          <p:cNvSpPr/>
          <p:nvPr/>
        </p:nvSpPr>
        <p:spPr bwMode="auto">
          <a:xfrm>
            <a:off x="407368" y="2232434"/>
            <a:ext cx="2411751" cy="1806067"/>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選択されていない腕は</a:t>
            </a:r>
          </a:p>
          <a:p>
            <a:pPr>
              <a:spcBef>
                <a:spcPts val="600"/>
              </a:spcBef>
              <a:buClr>
                <a:srgbClr val="BFBFBF"/>
              </a:buClr>
            </a:pPr>
            <a:r>
              <a:rPr kumimoji="1" lang="ja-JP" altLang="en-US" sz="1600" dirty="0">
                <a:latin typeface="+mn-ea"/>
                <a:ea typeface="+mn-ea"/>
              </a:rPr>
              <a:t>順番に選択されるため</a:t>
            </a:r>
          </a:p>
          <a:p>
            <a:pPr>
              <a:spcBef>
                <a:spcPts val="600"/>
              </a:spcBef>
              <a:buClr>
                <a:srgbClr val="BFBFBF"/>
              </a:buClr>
            </a:pPr>
            <a:r>
              <a:rPr kumimoji="1" lang="en-US" altLang="ja-JP" sz="1600" dirty="0">
                <a:latin typeface="+mn-ea"/>
                <a:ea typeface="+mn-ea"/>
              </a:rPr>
              <a:t>t=4</a:t>
            </a:r>
            <a:r>
              <a:rPr kumimoji="1" lang="ja-JP" altLang="en-US" sz="1600" dirty="0">
                <a:latin typeface="+mn-ea"/>
                <a:ea typeface="+mn-ea"/>
              </a:rPr>
              <a:t>時点で必ず</a:t>
            </a:r>
          </a:p>
          <a:p>
            <a:pPr>
              <a:spcBef>
                <a:spcPts val="600"/>
              </a:spcBef>
              <a:buClr>
                <a:srgbClr val="BFBFBF"/>
              </a:buClr>
            </a:pPr>
            <a:r>
              <a:rPr kumimoji="1" lang="en-US" altLang="ja-JP" sz="1600" dirty="0">
                <a:latin typeface="+mn-ea"/>
                <a:ea typeface="+mn-ea"/>
              </a:rPr>
              <a:t>4</a:t>
            </a:r>
            <a:r>
              <a:rPr kumimoji="1" lang="ja-JP" altLang="en-US" sz="1600" dirty="0">
                <a:latin typeface="+mn-ea"/>
                <a:ea typeface="+mn-ea"/>
              </a:rPr>
              <a:t>の腕を引く。</a:t>
            </a:r>
          </a:p>
          <a:p>
            <a:pPr>
              <a:spcBef>
                <a:spcPts val="600"/>
              </a:spcBef>
              <a:buClr>
                <a:srgbClr val="BFBFBF"/>
              </a:buClr>
            </a:pPr>
            <a:r>
              <a:rPr kumimoji="1" lang="ja-JP" altLang="en-US" sz="1600" dirty="0">
                <a:latin typeface="+mn-ea"/>
                <a:ea typeface="+mn-ea"/>
              </a:rPr>
              <a:t>つまり必ず正解する</a:t>
            </a:r>
          </a:p>
        </p:txBody>
      </p:sp>
      <p:cxnSp>
        <p:nvCxnSpPr>
          <p:cNvPr id="10" name="直線コネクタ 9">
            <a:extLst>
              <a:ext uri="{FF2B5EF4-FFF2-40B4-BE49-F238E27FC236}">
                <a16:creationId xmlns:a16="http://schemas.microsoft.com/office/drawing/2014/main" id="{45E8B326-5F1F-466F-AEBE-689C8AAD5A7F}"/>
              </a:ext>
            </a:extLst>
          </p:cNvPr>
          <p:cNvCxnSpPr>
            <a:cxnSpLocks/>
            <a:stCxn id="9" idx="3"/>
            <a:endCxn id="11" idx="1"/>
          </p:cNvCxnSpPr>
          <p:nvPr/>
        </p:nvCxnSpPr>
        <p:spPr bwMode="auto">
          <a:xfrm flipV="1">
            <a:off x="2819119" y="2522311"/>
            <a:ext cx="595857" cy="6131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8F644582-C8CF-4791-8E84-DF027ADA15FD}"/>
              </a:ext>
            </a:extLst>
          </p:cNvPr>
          <p:cNvSpPr/>
          <p:nvPr/>
        </p:nvSpPr>
        <p:spPr bwMode="auto">
          <a:xfrm>
            <a:off x="3414976" y="2421860"/>
            <a:ext cx="360040" cy="200902"/>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8" name="正方形/長方形 17">
            <a:extLst>
              <a:ext uri="{FF2B5EF4-FFF2-40B4-BE49-F238E27FC236}">
                <a16:creationId xmlns:a16="http://schemas.microsoft.com/office/drawing/2014/main" id="{7079D73C-A432-45C8-B16C-8F4BB018E827}"/>
              </a:ext>
            </a:extLst>
          </p:cNvPr>
          <p:cNvSpPr/>
          <p:nvPr/>
        </p:nvSpPr>
        <p:spPr bwMode="auto">
          <a:xfrm>
            <a:off x="8860236" y="3199638"/>
            <a:ext cx="2652814" cy="1751404"/>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トンプソン抽出よりも</a:t>
            </a:r>
          </a:p>
          <a:p>
            <a:pPr>
              <a:spcBef>
                <a:spcPts val="600"/>
              </a:spcBef>
              <a:buClr>
                <a:srgbClr val="BFBFBF"/>
              </a:buClr>
            </a:pPr>
            <a:r>
              <a:rPr kumimoji="1" lang="ja-JP" altLang="en-US" sz="1600" b="1" dirty="0">
                <a:solidFill>
                  <a:schemeClr val="bg1"/>
                </a:solidFill>
                <a:latin typeface="+mn-ea"/>
                <a:ea typeface="+mn-ea"/>
              </a:rPr>
              <a:t>正解率では劣るものの、</a:t>
            </a:r>
          </a:p>
          <a:p>
            <a:pPr>
              <a:spcBef>
                <a:spcPts val="600"/>
              </a:spcBef>
              <a:buClr>
                <a:srgbClr val="BFBFBF"/>
              </a:buClr>
            </a:pPr>
            <a:r>
              <a:rPr kumimoji="1" lang="ja-JP" altLang="en-US" sz="1600" b="1" dirty="0">
                <a:solidFill>
                  <a:schemeClr val="bg1"/>
                </a:solidFill>
                <a:latin typeface="+mn-ea"/>
                <a:ea typeface="+mn-ea"/>
              </a:rPr>
              <a:t>着実に向上している</a:t>
            </a:r>
          </a:p>
          <a:p>
            <a:pPr>
              <a:spcBef>
                <a:spcPts val="600"/>
              </a:spcBef>
              <a:buClr>
                <a:srgbClr val="BFBFBF"/>
              </a:buClr>
            </a:pPr>
            <a:r>
              <a:rPr kumimoji="1" lang="ja-JP" altLang="en-US" sz="1600" b="1" dirty="0">
                <a:solidFill>
                  <a:schemeClr val="bg1"/>
                </a:solidFill>
                <a:latin typeface="+mn-ea"/>
                <a:ea typeface="+mn-ea"/>
              </a:rPr>
              <a:t>パラメータも不要</a:t>
            </a:r>
          </a:p>
        </p:txBody>
      </p:sp>
      <p:cxnSp>
        <p:nvCxnSpPr>
          <p:cNvPr id="19" name="直線コネクタ 18">
            <a:extLst>
              <a:ext uri="{FF2B5EF4-FFF2-40B4-BE49-F238E27FC236}">
                <a16:creationId xmlns:a16="http://schemas.microsoft.com/office/drawing/2014/main" id="{BFE03E8D-2354-454F-943E-B79AE30C942C}"/>
              </a:ext>
            </a:extLst>
          </p:cNvPr>
          <p:cNvCxnSpPr>
            <a:cxnSpLocks/>
            <a:stCxn id="18" idx="0"/>
            <a:endCxn id="21" idx="3"/>
          </p:cNvCxnSpPr>
          <p:nvPr/>
        </p:nvCxnSpPr>
        <p:spPr bwMode="auto">
          <a:xfrm flipH="1" flipV="1">
            <a:off x="8544272" y="2800547"/>
            <a:ext cx="1642371" cy="39909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正方形/長方形 20">
            <a:extLst>
              <a:ext uri="{FF2B5EF4-FFF2-40B4-BE49-F238E27FC236}">
                <a16:creationId xmlns:a16="http://schemas.microsoft.com/office/drawing/2014/main" id="{CBE60B81-F289-431A-97CC-D23AFB33D2F2}"/>
              </a:ext>
            </a:extLst>
          </p:cNvPr>
          <p:cNvSpPr/>
          <p:nvPr/>
        </p:nvSpPr>
        <p:spPr bwMode="auto">
          <a:xfrm>
            <a:off x="7541866" y="2465626"/>
            <a:ext cx="1002406" cy="669841"/>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1435871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22</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3A1843F2-951E-45FF-8920-09053295DAB2}"/>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腕が組み合わせを持つ場合、どのように考える？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23</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63352" y="2204864"/>
            <a:ext cx="3240439"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文脈付きバンディット問題</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組み合わせを持つ場合、特徴量を各腕が持つと考える。</a:t>
            </a:r>
            <a:endParaRPr kumimoji="1" lang="en-US" altLang="ja-JP" dirty="0"/>
          </a:p>
          <a:p>
            <a:r>
              <a:rPr kumimoji="1" lang="ja-JP" altLang="en-US" dirty="0"/>
              <a:t>このような問題を文脈付きバンディット問題と呼ぶ</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24</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4426123" y="4598936"/>
                <a:ext cx="19579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4426123" y="4598936"/>
                <a:ext cx="1957908" cy="400110"/>
              </a:xfrm>
              <a:prstGeom prst="rect">
                <a:avLst/>
              </a:prstGeom>
              <a:blipFill>
                <a:blip r:embed="rId2"/>
                <a:stretch>
                  <a:fillRect r="-1869"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4079776"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4079776" y="5693129"/>
                <a:ext cx="2523599" cy="400110"/>
              </a:xfrm>
              <a:prstGeom prst="rect">
                <a:avLst/>
              </a:prstGeom>
              <a:blipFill>
                <a:blip r:embed="rId3"/>
                <a:stretch>
                  <a:fillRect b="-90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61D1AE02-1801-46B1-A969-AFD67C2AC575}"/>
              </a:ext>
            </a:extLst>
          </p:cNvPr>
          <p:cNvGrpSpPr/>
          <p:nvPr/>
        </p:nvGrpSpPr>
        <p:grpSpPr>
          <a:xfrm>
            <a:off x="695400" y="2703413"/>
            <a:ext cx="2016223" cy="3595173"/>
            <a:chOff x="695400" y="2703413"/>
            <a:chExt cx="2016223" cy="3595173"/>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(0, 1)</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6"/>
                  <a:stretch>
                    <a:fillRect b="-12308"/>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grpSp>
      <p:grpSp>
        <p:nvGrpSpPr>
          <p:cNvPr id="69" name="グループ化 68">
            <a:extLst>
              <a:ext uri="{FF2B5EF4-FFF2-40B4-BE49-F238E27FC236}">
                <a16:creationId xmlns:a16="http://schemas.microsoft.com/office/drawing/2014/main" id="{661D3041-0D1A-4950-AA53-06E9A1B7F02F}"/>
              </a:ext>
            </a:extLst>
          </p:cNvPr>
          <p:cNvGrpSpPr/>
          <p:nvPr/>
        </p:nvGrpSpPr>
        <p:grpSpPr>
          <a:xfrm>
            <a:off x="2711624" y="2703413"/>
            <a:ext cx="2016223" cy="3595173"/>
            <a:chOff x="695400" y="2703413"/>
            <a:chExt cx="2016223" cy="3595173"/>
          </a:xfrm>
        </p:grpSpPr>
        <p:pic>
          <p:nvPicPr>
            <p:cNvPr id="70" name="図 69">
              <a:extLst>
                <a:ext uri="{FF2B5EF4-FFF2-40B4-BE49-F238E27FC236}">
                  <a16:creationId xmlns:a16="http://schemas.microsoft.com/office/drawing/2014/main" id="{A7076C06-1610-441A-9E28-B33A30E9692A}"/>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71" name="図 70">
              <a:extLst>
                <a:ext uri="{FF2B5EF4-FFF2-40B4-BE49-F238E27FC236}">
                  <a16:creationId xmlns:a16="http://schemas.microsoft.com/office/drawing/2014/main" id="{B6C14CF9-1173-4679-A0B5-CABC6CF3CA6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72" name="直線矢印コネクタ 71">
              <a:extLst>
                <a:ext uri="{FF2B5EF4-FFF2-40B4-BE49-F238E27FC236}">
                  <a16:creationId xmlns:a16="http://schemas.microsoft.com/office/drawing/2014/main" id="{1AF833BC-07C7-4DFB-B93D-171CB7CC850F}"/>
                </a:ext>
              </a:extLst>
            </p:cNvPr>
            <p:cNvCxnSpPr>
              <a:cxnSpLocks/>
              <a:stCxn id="73" idx="2"/>
              <a:endCxn id="71"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4743F8E-8620-4286-B1C6-4E2B8DFCD56C}"/>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 </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3" name="テキスト ボックス 72">
                  <a:extLst>
                    <a:ext uri="{FF2B5EF4-FFF2-40B4-BE49-F238E27FC236}">
                      <a16:creationId xmlns:a16="http://schemas.microsoft.com/office/drawing/2014/main" id="{94743F8E-8620-4286-B1C6-4E2B8DFCD56C}"/>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7"/>
                  <a:stretch>
                    <a:fillRect b="-12308"/>
                  </a:stretch>
                </a:blipFill>
              </p:spPr>
              <p:txBody>
                <a:bodyPr/>
                <a:lstStyle/>
                <a:p>
                  <a:r>
                    <a:rPr lang="ja-JP" altLang="en-US">
                      <a:noFill/>
                    </a:rPr>
                    <a:t> </a:t>
                  </a:r>
                </a:p>
              </p:txBody>
            </p:sp>
          </mc:Fallback>
        </mc:AlternateContent>
        <p:sp>
          <p:nvSpPr>
            <p:cNvPr id="74" name="楕円 73">
              <a:extLst>
                <a:ext uri="{FF2B5EF4-FFF2-40B4-BE49-F238E27FC236}">
                  <a16:creationId xmlns:a16="http://schemas.microsoft.com/office/drawing/2014/main" id="{A75849A3-DC09-4B93-A7B6-DED9FC86688A}"/>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gr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091364AE-D190-4C03-8D75-9F2CAAAA1C7A}"/>
                  </a:ext>
                </a:extLst>
              </p:cNvPr>
              <p:cNvSpPr txBox="1"/>
              <p:nvPr/>
            </p:nvSpPr>
            <p:spPr>
              <a:xfrm>
                <a:off x="4426122" y="4995481"/>
                <a:ext cx="5798337" cy="400110"/>
              </a:xfrm>
              <a:prstGeom prst="rect">
                <a:avLst/>
              </a:prstGeom>
              <a:noFill/>
            </p:spPr>
            <p:txBody>
              <a:bodyPr wrap="square" rtlCol="0">
                <a:spAutoFit/>
              </a:bodyPr>
              <a:lstStyle/>
              <a:p>
                <a:pPr algn="l"/>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oMath>
                </a14:m>
                <a:r>
                  <a:rPr kumimoji="1" lang="en-US" altLang="ja-JP" sz="2000" dirty="0">
                    <a:latin typeface="+mn-ea"/>
                    <a:ea typeface="+mn-ea"/>
                  </a:rPr>
                  <a:t>:</a:t>
                </a:r>
                <a:r>
                  <a:rPr kumimoji="1" lang="ja-JP" altLang="en-US" sz="2000" dirty="0">
                    <a:latin typeface="+mn-ea"/>
                    <a:ea typeface="+mn-ea"/>
                  </a:rPr>
                  <a:t>特徴量</a:t>
                </a:r>
                <a14:m>
                  <m:oMath xmlns:m="http://schemas.openxmlformats.org/officeDocument/2006/math">
                    <m:r>
                      <a:rPr kumimoji="1" lang="en-US" altLang="ja-JP" sz="2000" b="0" i="1" smtClean="0">
                        <a:latin typeface="Cambria Math" panose="02040503050406030204" pitchFamily="18" charset="0"/>
                        <a:ea typeface="+mn-ea"/>
                      </a:rPr>
                      <m:t>𝑥</m:t>
                    </m:r>
                  </m:oMath>
                </a14:m>
                <a:r>
                  <a:rPr kumimoji="1" lang="ja-JP" altLang="en-US" sz="2000" dirty="0">
                    <a:latin typeface="+mn-ea"/>
                    <a:ea typeface="+mn-ea"/>
                  </a:rPr>
                  <a:t>によって異なる値を与えるパラメータ</a:t>
                </a:r>
              </a:p>
            </p:txBody>
          </p:sp>
        </mc:Choice>
        <mc:Fallback xmlns="">
          <p:sp>
            <p:nvSpPr>
              <p:cNvPr id="76" name="テキスト ボックス 75">
                <a:extLst>
                  <a:ext uri="{FF2B5EF4-FFF2-40B4-BE49-F238E27FC236}">
                    <a16:creationId xmlns:a16="http://schemas.microsoft.com/office/drawing/2014/main" id="{091364AE-D190-4C03-8D75-9F2CAAAA1C7A}"/>
                  </a:ext>
                </a:extLst>
              </p:cNvPr>
              <p:cNvSpPr txBox="1">
                <a:spLocks noRot="1" noChangeAspect="1" noMove="1" noResize="1" noEditPoints="1" noAdjustHandles="1" noChangeArrowheads="1" noChangeShapeType="1" noTextEdit="1"/>
              </p:cNvSpPr>
              <p:nvPr/>
            </p:nvSpPr>
            <p:spPr>
              <a:xfrm>
                <a:off x="4426122" y="4995481"/>
                <a:ext cx="5798337" cy="400110"/>
              </a:xfrm>
              <a:prstGeom prst="rect">
                <a:avLst/>
              </a:prstGeom>
              <a:blipFill>
                <a:blip r:embed="rId8"/>
                <a:stretch>
                  <a:fillRect t="-7576" r="-946" b="-25758"/>
                </a:stretch>
              </a:blipFill>
            </p:spPr>
            <p:txBody>
              <a:bodyPr/>
              <a:lstStyle/>
              <a:p>
                <a:r>
                  <a:rPr lang="ja-JP" altLang="en-US">
                    <a:noFill/>
                  </a:rPr>
                  <a:t> </a:t>
                </a:r>
              </a:p>
            </p:txBody>
          </p:sp>
        </mc:Fallback>
      </mc:AlternateContent>
      <p:grpSp>
        <p:nvGrpSpPr>
          <p:cNvPr id="21" name="グループ化 20">
            <a:extLst>
              <a:ext uri="{FF2B5EF4-FFF2-40B4-BE49-F238E27FC236}">
                <a16:creationId xmlns:a16="http://schemas.microsoft.com/office/drawing/2014/main" id="{EDFA47C7-F4C5-4527-8AC1-A4D6A5F7EEA5}"/>
              </a:ext>
            </a:extLst>
          </p:cNvPr>
          <p:cNvGrpSpPr/>
          <p:nvPr/>
        </p:nvGrpSpPr>
        <p:grpSpPr>
          <a:xfrm>
            <a:off x="4630207" y="2703413"/>
            <a:ext cx="6384650" cy="1794489"/>
            <a:chOff x="7152622" y="4406416"/>
            <a:chExt cx="6384650" cy="1794489"/>
          </a:xfrm>
        </p:grpSpPr>
        <p:sp>
          <p:nvSpPr>
            <p:cNvPr id="22" name="正方形/長方形 21">
              <a:extLst>
                <a:ext uri="{FF2B5EF4-FFF2-40B4-BE49-F238E27FC236}">
                  <a16:creationId xmlns:a16="http://schemas.microsoft.com/office/drawing/2014/main" id="{BEF26428-3B83-4839-B2D3-2FFCA8B61A8B}"/>
                </a:ext>
              </a:extLst>
            </p:cNvPr>
            <p:cNvSpPr/>
            <p:nvPr/>
          </p:nvSpPr>
          <p:spPr bwMode="auto">
            <a:xfrm>
              <a:off x="7620621" y="4406416"/>
              <a:ext cx="5916651" cy="1794489"/>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solidFill>
                    <a:schemeClr val="tx1"/>
                  </a:solidFill>
                  <a:latin typeface="+mn-ea"/>
                  <a:ea typeface="+mn-ea"/>
                </a:rPr>
                <a:t>𝒙には</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各腕に固有のパラメータ（スロットマシンの大きさなど）</a:t>
              </a:r>
            </a:p>
            <a:p>
              <a:pPr>
                <a:spcBef>
                  <a:spcPts val="600"/>
                </a:spcBef>
                <a:buClr>
                  <a:srgbClr val="BFBFBF"/>
                </a:buClr>
              </a:pPr>
              <a:r>
                <a:rPr kumimoji="1" lang="ja-JP" altLang="en-US" sz="1600" dirty="0">
                  <a:solidFill>
                    <a:schemeClr val="tx1"/>
                  </a:solidFill>
                  <a:latin typeface="+mn-ea"/>
                  <a:ea typeface="+mn-ea"/>
                </a:rPr>
                <a:t>以外にも、</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反復回数に依存するパラメータ（腕を引いた日の天気など）</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やその組み合わせも使用できる</a:t>
              </a:r>
            </a:p>
          </p:txBody>
        </p:sp>
        <p:sp>
          <p:nvSpPr>
            <p:cNvPr id="23" name="二等辺三角形 22">
              <a:extLst>
                <a:ext uri="{FF2B5EF4-FFF2-40B4-BE49-F238E27FC236}">
                  <a16:creationId xmlns:a16="http://schemas.microsoft.com/office/drawing/2014/main" id="{6E780338-42FA-4DD0-8DE2-BC0AF59DF4A1}"/>
                </a:ext>
              </a:extLst>
            </p:cNvPr>
            <p:cNvSpPr/>
            <p:nvPr/>
          </p:nvSpPr>
          <p:spPr bwMode="auto">
            <a:xfrm rot="16200000">
              <a:off x="7316194" y="5840827"/>
              <a:ext cx="148640" cy="475784"/>
            </a:xfrm>
            <a:prstGeom prst="triangl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17565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err="1"/>
              <a:t>LinUCB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報酬が正規分布に従うとして線形回帰モデルにかける</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25</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1997211"/>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1997211"/>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2728198"/>
                <a:ext cx="4662526" cy="4150303"/>
              </a:xfrm>
              <a:prstGeom prst="rect">
                <a:avLst/>
              </a:prstGeom>
              <a:noFill/>
            </p:spPr>
            <p:txBody>
              <a:bodyPr wrap="square" rtlCol="0">
                <a:spAutoFit/>
              </a:bodyPr>
              <a:lstStyle/>
              <a:p>
                <a:r>
                  <a:rPr kumimoji="1" lang="ja-JP" altLang="en-US" sz="1800" dirty="0">
                    <a:latin typeface="+mn-ea"/>
                    <a:ea typeface="+mn-ea"/>
                  </a:rPr>
                  <a:t>入力：誤差項の分散</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ja-JP" altLang="en-US" sz="1800" b="0" i="1" smtClean="0">
                            <a:latin typeface="Cambria Math" panose="02040503050406030204" pitchFamily="18" charset="0"/>
                          </a:rPr>
                          <m:t>𝜎</m:t>
                        </m:r>
                      </m:e>
                      <m:sup>
                        <m:r>
                          <a:rPr kumimoji="1" lang="en-US" altLang="ja-JP" sz="1800" b="0" i="1" smtClean="0">
                            <a:latin typeface="Cambria Math" panose="02040503050406030204" pitchFamily="18" charset="0"/>
                          </a:rPr>
                          <m:t>2</m:t>
                        </m:r>
                      </m:sup>
                    </m:sSup>
                  </m:oMath>
                </a14:m>
                <a:endParaRPr kumimoji="1" lang="en-US" altLang="ja-JP" sz="1800" dirty="0">
                  <a:latin typeface="+mn-ea"/>
                  <a:ea typeface="+mn-ea"/>
                </a:endParaRPr>
              </a:p>
              <a:p>
                <a:r>
                  <a:rPr kumimoji="1" lang="ja-JP" altLang="en-US" sz="1800" dirty="0">
                    <a:latin typeface="+mn-ea"/>
                    <a:ea typeface="+mn-ea"/>
                  </a:rPr>
                  <a:t>パラメータ：</a:t>
                </a:r>
                <a14:m>
                  <m:oMath xmlns:m="http://schemas.openxmlformats.org/officeDocument/2006/math">
                    <m:sSubSup>
                      <m:sSubSupPr>
                        <m:ctrlPr>
                          <a:rPr kumimoji="1" lang="en-US" altLang="ja-JP" sz="1800" i="1" smtClean="0">
                            <a:latin typeface="Cambria Math" panose="02040503050406030204" pitchFamily="18" charset="0"/>
                            <a:ea typeface="+mn-ea"/>
                          </a:rPr>
                        </m:ctrlPr>
                      </m:sSubSupPr>
                      <m:e>
                        <m:r>
                          <a:rPr kumimoji="1" lang="ja-JP" altLang="en-US" sz="1800" i="1" smtClean="0">
                            <a:latin typeface="Cambria Math" panose="02040503050406030204" pitchFamily="18" charset="0"/>
                            <a:ea typeface="+mn-ea"/>
                          </a:rPr>
                          <m:t>𝜎</m:t>
                        </m:r>
                      </m:e>
                      <m:sub>
                        <m:r>
                          <a:rPr kumimoji="1" lang="en-US" altLang="ja-JP" sz="1800" b="0" i="1" smtClean="0">
                            <a:latin typeface="Cambria Math" panose="02040503050406030204" pitchFamily="18" charset="0"/>
                            <a:ea typeface="+mn-ea"/>
                          </a:rPr>
                          <m:t>0</m:t>
                        </m:r>
                      </m:sub>
                      <m:sup>
                        <m:r>
                          <a:rPr kumimoji="1" lang="en-US" altLang="ja-JP" sz="1800" b="0" i="1" smtClean="0">
                            <a:latin typeface="Cambria Math" panose="02040503050406030204" pitchFamily="18" charset="0"/>
                            <a:ea typeface="+mn-ea"/>
                          </a:rPr>
                          <m:t>2</m:t>
                        </m:r>
                      </m:sup>
                    </m:sSubSup>
                    <m:r>
                      <a:rPr kumimoji="1" lang="en-US" altLang="ja-JP" sz="1800" b="0" i="1" smtClean="0">
                        <a:latin typeface="Cambria Math" panose="02040503050406030204" pitchFamily="18" charset="0"/>
                        <a:ea typeface="+mn-ea"/>
                      </a:rPr>
                      <m:t>, </m:t>
                    </m:r>
                    <m:r>
                      <a:rPr kumimoji="1" lang="ja-JP" altLang="en-US" sz="1800" b="0" i="1" smtClean="0">
                        <a:latin typeface="Cambria Math" panose="02040503050406030204" pitchFamily="18" charset="0"/>
                        <a:ea typeface="+mn-ea"/>
                      </a:rPr>
                      <m:t>𝛼</m:t>
                    </m:r>
                    <m:r>
                      <a:rPr kumimoji="1" lang="en-US" altLang="ja-JP" sz="1800" b="0" i="1" smtClean="0">
                        <a:latin typeface="Cambria Math" panose="02040503050406030204" pitchFamily="18" charset="0"/>
                        <a:ea typeface="+mn-ea"/>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p>
                      <m:sSupPr>
                        <m:ctrlPr>
                          <a:rPr kumimoji="1" lang="en-US" altLang="ja-JP" sz="1800" i="1" smtClean="0">
                            <a:latin typeface="Cambria Math" panose="02040503050406030204" pitchFamily="18" charset="0"/>
                            <a:ea typeface="+mn-ea"/>
                          </a:rPr>
                        </m:ctrlPr>
                      </m:sSupPr>
                      <m:e>
                        <m:r>
                          <a:rPr kumimoji="1" lang="en-US" altLang="ja-JP" sz="1800" b="0" i="1" smtClean="0">
                            <a:latin typeface="Cambria Math" panose="02040503050406030204" pitchFamily="18" charset="0"/>
                            <a:ea typeface="+mn-ea"/>
                          </a:rPr>
                          <m:t>𝐴</m:t>
                        </m:r>
                      </m:e>
                      <m:sup>
                        <m:r>
                          <a:rPr kumimoji="1" lang="en-US" altLang="ja-JP" sz="1800" b="0" i="1" smtClean="0">
                            <a:latin typeface="Cambria Math" panose="02040503050406030204" pitchFamily="18" charset="0"/>
                            <a:ea typeface="+mn-ea"/>
                          </a:rPr>
                          <m:t>−1</m:t>
                        </m:r>
                      </m:sup>
                    </m:sSup>
                    <m:r>
                      <a:rPr kumimoji="1" lang="en-US" altLang="ja-JP" sz="1800" i="1" smtClean="0">
                        <a:latin typeface="Cambria Math" panose="02040503050406030204" pitchFamily="18" charset="0"/>
                        <a:ea typeface="Cambria Math" panose="02040503050406030204" pitchFamily="18" charset="0"/>
                      </a:rPr>
                      <m:t>←</m:t>
                    </m:r>
                    <m:f>
                      <m:fPr>
                        <m:ctrlPr>
                          <a:rPr kumimoji="1" lang="en-US" altLang="ja-JP" sz="1800" i="1" smtClean="0">
                            <a:latin typeface="Cambria Math" panose="02040503050406030204" pitchFamily="18" charset="0"/>
                            <a:ea typeface="Cambria Math" panose="02040503050406030204" pitchFamily="18" charset="0"/>
                          </a:rPr>
                        </m:ctrlPr>
                      </m:fPr>
                      <m:num>
                        <m:sSubSup>
                          <m:sSubSupPr>
                            <m:ctrlPr>
                              <a:rPr kumimoji="1" lang="en-US" altLang="ja-JP" sz="1800" i="1">
                                <a:latin typeface="Cambria Math" panose="02040503050406030204" pitchFamily="18" charset="0"/>
                              </a:rPr>
                            </m:ctrlPr>
                          </m:sSubSupPr>
                          <m:e>
                            <m:r>
                              <a:rPr kumimoji="1" lang="ja-JP" altLang="en-US" sz="1800" i="1">
                                <a:latin typeface="Cambria Math" panose="02040503050406030204" pitchFamily="18" charset="0"/>
                              </a:rPr>
                              <m:t>𝜎</m:t>
                            </m:r>
                          </m:e>
                          <m:sub>
                            <m:r>
                              <a:rPr kumimoji="1" lang="en-US" altLang="ja-JP" sz="1800" i="1">
                                <a:latin typeface="Cambria Math" panose="02040503050406030204" pitchFamily="18" charset="0"/>
                              </a:rPr>
                              <m:t>0</m:t>
                            </m:r>
                          </m:sub>
                          <m:sup>
                            <m:r>
                              <a:rPr kumimoji="1" lang="en-US" altLang="ja-JP" sz="1800" i="1">
                                <a:latin typeface="Cambria Math" panose="02040503050406030204" pitchFamily="18" charset="0"/>
                              </a:rPr>
                              <m:t>2</m:t>
                            </m:r>
                          </m:sup>
                        </m:sSub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sSub>
                      <m:sSubPr>
                        <m:ctrlPr>
                          <a:rPr kumimoji="1" lang="en-US" altLang="ja-JP" sz="180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𝐼</m:t>
                        </m:r>
                      </m:e>
                      <m:sub>
                        <m:r>
                          <a:rPr kumimoji="1" lang="en-US" altLang="ja-JP" sz="1800" b="0" i="1" smtClean="0">
                            <a:latin typeface="Cambria Math" panose="02040503050406030204" pitchFamily="18" charset="0"/>
                            <a:ea typeface="Cambria Math" panose="02040503050406030204" pitchFamily="18" charset="0"/>
                          </a:rPr>
                          <m:t>𝑑</m:t>
                        </m:r>
                      </m:sub>
                    </m:sSub>
                    <m:r>
                      <a:rPr kumimoji="1" lang="en-US" altLang="ja-JP" sz="1800" b="0" i="1" smtClean="0">
                        <a:latin typeface="Cambria Math" panose="02040503050406030204" pitchFamily="18" charset="0"/>
                        <a:ea typeface="Cambria Math" panose="02040503050406030204" pitchFamily="18" charset="0"/>
                      </a:rPr>
                      <m:t>, </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1" i="1" smtClean="0">
                        <a:latin typeface="Cambria Math" panose="02040503050406030204" pitchFamily="18" charset="0"/>
                        <a:ea typeface="Cambria Math" panose="02040503050406030204" pitchFamily="18" charset="0"/>
                      </a:rPr>
                      <m:t>𝟎</m:t>
                    </m:r>
                  </m:oMath>
                </a14:m>
                <a:endParaRPr kumimoji="1" lang="en-US" altLang="ja-JP" sz="1800" b="1"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acc>
                      <m:accPr>
                        <m:chr m:val="̂"/>
                        <m:ctrlPr>
                          <a:rPr kumimoji="1" lang="en-US" altLang="ja-JP" sz="1800" i="1" smtClean="0">
                            <a:latin typeface="Cambria Math" panose="02040503050406030204" pitchFamily="18" charset="0"/>
                            <a:ea typeface="+mn-ea"/>
                          </a:rPr>
                        </m:ctrlPr>
                      </m:accPr>
                      <m:e>
                        <m:r>
                          <a:rPr kumimoji="1" lang="ja-JP" altLang="en-US" sz="1800" b="1" i="1" smtClean="0">
                            <a:latin typeface="Cambria Math" panose="02040503050406030204" pitchFamily="18" charset="0"/>
                            <a:ea typeface="+mn-ea"/>
                          </a:rPr>
                          <m:t>𝜽</m:t>
                        </m:r>
                      </m:e>
                    </m:acc>
                    <m:r>
                      <a:rPr kumimoji="1" lang="en-US" altLang="ja-JP" sz="1800" b="0" i="1" smtClean="0">
                        <a:latin typeface="Cambria Math" panose="02040503050406030204" pitchFamily="18" charset="0"/>
                        <a:ea typeface="Cambria Math" panose="02040503050406030204" pitchFamily="18" charset="0"/>
                      </a:rPr>
                      <m:t>←</m:t>
                    </m:r>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en-US" altLang="ja-JP" sz="1800" i="1">
                        <a:latin typeface="Cambria Math" panose="02040503050406030204" pitchFamily="18" charset="0"/>
                        <a:ea typeface="Cambria Math" panose="02040503050406030204" pitchFamily="18" charset="0"/>
                      </a:rPr>
                      <m:t>𝑏</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e>
                        </m:d>
                      </m:e>
                      <m:sup>
                        <m:r>
                          <a:rPr kumimoji="1" lang="en-US" altLang="ja-JP" sz="1800" i="1">
                            <a:latin typeface="Cambria Math" panose="02040503050406030204" pitchFamily="18" charset="0"/>
                          </a:rPr>
                          <m:t>𝑇</m:t>
                        </m:r>
                      </m:sup>
                    </m:sSup>
                    <m:acc>
                      <m:accPr>
                        <m:chr m:val="̂"/>
                        <m:ctrlPr>
                          <a:rPr kumimoji="1" lang="en-US" altLang="ja-JP" sz="1800" i="1">
                            <a:latin typeface="Cambria Math" panose="02040503050406030204" pitchFamily="18" charset="0"/>
                          </a:rPr>
                        </m:ctrlPr>
                      </m:accPr>
                      <m:e>
                        <m:r>
                          <a:rPr kumimoji="1" lang="ja-JP" altLang="en-US" sz="1800" b="1" i="1">
                            <a:latin typeface="Cambria Math" panose="02040503050406030204" pitchFamily="18" charset="0"/>
                          </a:rPr>
                          <m:t>𝜽</m:t>
                        </m:r>
                      </m:e>
                    </m:acc>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
                      <a:rPr kumimoji="1" lang="ja-JP" altLang="en-US" sz="1800" b="0" i="1" smtClean="0">
                        <a:latin typeface="Cambria Math" panose="02040503050406030204" pitchFamily="18" charset="0"/>
                        <a:ea typeface="+mn-ea"/>
                      </a:rPr>
                      <m:t>𝛼</m:t>
                    </m:r>
                    <m:rad>
                      <m:radPr>
                        <m:degHide m:val="on"/>
                        <m:ctrlPr>
                          <a:rPr kumimoji="1" lang="en-US" altLang="ja-JP" sz="1800" b="0" i="1" smtClean="0">
                            <a:latin typeface="Cambria Math" panose="02040503050406030204" pitchFamily="18" charset="0"/>
                            <a:ea typeface="+mn-ea"/>
                          </a:rPr>
                        </m:ctrlPr>
                      </m:radPr>
                      <m:deg/>
                      <m:e>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sSup>
                      <m:sSupPr>
                        <m:ctrlPr>
                          <a:rPr kumimoji="1" lang="en-US" altLang="ja-JP" sz="1800" i="1" smtClean="0">
                            <a:solidFill>
                              <a:srgbClr val="333333"/>
                            </a:solidFill>
                            <a:latin typeface="Cambria Math" panose="02040503050406030204" pitchFamily="18" charset="0"/>
                            <a:ea typeface="メイリオ"/>
                          </a:rPr>
                        </m:ctrlPr>
                      </m:sSupPr>
                      <m:e>
                        <m:r>
                          <a:rPr kumimoji="1" lang="en-US" altLang="ja-JP" sz="1800" b="0" i="1" smtClean="0">
                            <a:solidFill>
                              <a:srgbClr val="333333"/>
                            </a:solidFill>
                            <a:latin typeface="Cambria Math" panose="02040503050406030204" pitchFamily="18" charset="0"/>
                            <a:ea typeface="メイリオ"/>
                          </a:rPr>
                          <m:t>𝐴</m:t>
                        </m:r>
                      </m:e>
                      <m:sup>
                        <m:r>
                          <a:rPr kumimoji="1" lang="en-US" altLang="ja-JP" sz="1800" b="0" i="1" smtClean="0">
                            <a:solidFill>
                              <a:srgbClr val="333333"/>
                            </a:solidFill>
                            <a:latin typeface="Cambria Math" panose="02040503050406030204" pitchFamily="18" charset="0"/>
                            <a:ea typeface="メイリオ"/>
                          </a:rPr>
                          <m:t>−1</m:t>
                        </m:r>
                      </m:sup>
                    </m:sSup>
                    <m:r>
                      <a:rPr kumimoji="1" lang="en-US" altLang="ja-JP" sz="1800" i="1" smtClean="0">
                        <a:solidFill>
                          <a:srgbClr val="333333"/>
                        </a:solidFill>
                        <a:latin typeface="Cambria Math" panose="02040503050406030204" pitchFamily="18" charset="0"/>
                        <a:ea typeface="Cambria Math" panose="02040503050406030204" pitchFamily="18" charset="0"/>
                      </a:rPr>
                      <m:t>←</m:t>
                    </m:r>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en-US" altLang="ja-JP" sz="1800" b="0" i="1" smtClean="0">
                        <a:solidFill>
                          <a:srgbClr val="333333"/>
                        </a:solidFill>
                        <a:latin typeface="Cambria Math" panose="02040503050406030204" pitchFamily="18" charset="0"/>
                        <a:ea typeface="メイリオ"/>
                      </a:rPr>
                      <m:t>−</m:t>
                    </m:r>
                    <m:f>
                      <m:fPr>
                        <m:ctrlPr>
                          <a:rPr kumimoji="1" lang="en-US" altLang="ja-JP" sz="1800" b="0" i="1" smtClean="0">
                            <a:solidFill>
                              <a:srgbClr val="333333"/>
                            </a:solidFill>
                            <a:latin typeface="Cambria Math" panose="02040503050406030204" pitchFamily="18" charset="0"/>
                            <a:ea typeface="メイリオ"/>
                          </a:rPr>
                        </m:ctrlPr>
                      </m:fPr>
                      <m:num>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r>
                          <a:rPr kumimoji="1" lang="en-US" altLang="ja-JP" sz="1800" b="0" i="1" smtClean="0">
                            <a:solidFill>
                              <a:srgbClr val="333333"/>
                            </a:solidFill>
                            <a:latin typeface="Cambria Math" panose="02040503050406030204" pitchFamily="18" charset="0"/>
                            <a:ea typeface="メイリオ"/>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smtClean="0">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den>
                    </m:f>
                    <m:r>
                      <a:rPr kumimoji="1" lang="en-US" altLang="ja-JP" sz="1800" b="0" i="1" smtClean="0">
                        <a:solidFill>
                          <a:srgbClr val="333333"/>
                        </a:solidFill>
                        <a:latin typeface="Cambria Math" panose="02040503050406030204" pitchFamily="18" charset="0"/>
                        <a:ea typeface="メイリオ"/>
                      </a:rPr>
                      <m:t>,</m:t>
                    </m:r>
                  </m:oMath>
                </a14:m>
                <a:br>
                  <a:rPr kumimoji="1" lang="en-US" altLang="ja-JP" sz="1800" b="0" i="1" dirty="0">
                    <a:solidFill>
                      <a:srgbClr val="333333"/>
                    </a:solidFill>
                    <a:latin typeface="Cambria Math" panose="02040503050406030204" pitchFamily="18" charset="0"/>
                    <a:ea typeface="メイリオ"/>
                  </a:rPr>
                </a:br>
                <a:r>
                  <a:rPr kumimoji="1" lang="en-US" altLang="ja-JP" sz="1800" b="0" i="1" dirty="0">
                    <a:solidFill>
                      <a:srgbClr val="333333"/>
                    </a:solidFill>
                    <a:latin typeface="Cambria Math" panose="02040503050406030204" pitchFamily="18" charset="0"/>
                    <a:ea typeface="メイリオ"/>
                  </a:rPr>
                  <a:t> </a:t>
                </a:r>
                <a14:m>
                  <m:oMath xmlns:m="http://schemas.openxmlformats.org/officeDocument/2006/math">
                    <m:r>
                      <a:rPr kumimoji="1" lang="en-US" altLang="ja-JP" sz="1800" i="1">
                        <a:latin typeface="Cambria Math" panose="02040503050406030204" pitchFamily="18" charset="0"/>
                        <a:ea typeface="Cambria Math" panose="02040503050406030204" pitchFamily="18" charset="0"/>
                      </a:rPr>
                      <m:t>𝑏</m:t>
                    </m:r>
                    <m:r>
                      <a:rPr kumimoji="1" lang="en-US" altLang="ja-JP" sz="1800" i="1">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f>
                      <m:fPr>
                        <m:ctrlPr>
                          <a:rPr kumimoji="1" lang="en-US" altLang="ja-JP" sz="1800" b="0" i="1" smtClean="0">
                            <a:latin typeface="Cambria Math" panose="02040503050406030204" pitchFamily="18" charset="0"/>
                            <a:ea typeface="Cambria Math" panose="02040503050406030204" pitchFamily="18" charset="0"/>
                          </a:rPr>
                        </m:ctrlPr>
                      </m:fPr>
                      <m:num>
                        <m:r>
                          <a:rPr kumimoji="1" lang="en-US" altLang="ja-JP" sz="1800" b="0" i="1" smtClean="0">
                            <a:latin typeface="Cambria Math" panose="02040503050406030204" pitchFamily="18" charset="0"/>
                            <a:ea typeface="Cambria Math" panose="02040503050406030204" pitchFamily="18" charset="0"/>
                          </a:rPr>
                          <m:t>1</m:t>
                        </m:r>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b>
                      <m:sSubPr>
                        <m:ctrlPr>
                          <a:rPr kumimoji="1" lang="en-US" altLang="ja-JP" sz="1800" i="1">
                            <a:solidFill>
                              <a:srgbClr val="333333"/>
                            </a:solidFill>
                            <a:latin typeface="Cambria Math" panose="02040503050406030204" pitchFamily="18" charset="0"/>
                          </a:rPr>
                        </m:ctrlPr>
                      </m:sSubPr>
                      <m:e>
                        <m:r>
                          <a:rPr kumimoji="1" lang="en-US" altLang="ja-JP" sz="1800" i="1">
                            <a:solidFill>
                              <a:srgbClr val="333333"/>
                            </a:solidFill>
                            <a:latin typeface="Cambria Math" panose="02040503050406030204" pitchFamily="18" charset="0"/>
                          </a:rPr>
                          <m:t>𝑋</m:t>
                        </m:r>
                      </m:e>
                      <m:sub>
                        <m:r>
                          <a:rPr kumimoji="1" lang="en-US" altLang="ja-JP" sz="1800" i="1">
                            <a:solidFill>
                              <a:srgbClr val="333333"/>
                            </a:solidFill>
                            <a:latin typeface="Cambria Math" panose="02040503050406030204" pitchFamily="18" charset="0"/>
                          </a:rPr>
                          <m:t>𝑖</m:t>
                        </m:r>
                      </m:sub>
                    </m:sSub>
                    <m:d>
                      <m:dPr>
                        <m:ctrlPr>
                          <a:rPr kumimoji="1" lang="en-US" altLang="ja-JP" sz="1800" i="1">
                            <a:solidFill>
                              <a:srgbClr val="333333"/>
                            </a:solidFill>
                            <a:latin typeface="Cambria Math" panose="02040503050406030204" pitchFamily="18" charset="0"/>
                          </a:rPr>
                        </m:ctrlPr>
                      </m:dPr>
                      <m:e>
                        <m:r>
                          <a:rPr kumimoji="1" lang="en-US" altLang="ja-JP" sz="1800" i="1">
                            <a:solidFill>
                              <a:srgbClr val="333333"/>
                            </a:solidFill>
                            <a:latin typeface="Cambria Math" panose="02040503050406030204" pitchFamily="18" charset="0"/>
                          </a:rPr>
                          <m:t>𝑡</m:t>
                        </m:r>
                      </m:e>
                    </m:d>
                  </m:oMath>
                </a14:m>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2728198"/>
                <a:ext cx="4662526" cy="4150303"/>
              </a:xfrm>
              <a:prstGeom prst="rect">
                <a:avLst/>
              </a:prstGeom>
              <a:blipFill>
                <a:blip r:embed="rId2"/>
                <a:stretch>
                  <a:fillRect l="-1832" t="-588"/>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1044B306-5686-4F29-B4D3-42059A83073A}"/>
              </a:ext>
            </a:extLst>
          </p:cNvPr>
          <p:cNvCxnSpPr>
            <a:stCxn id="42" idx="2"/>
            <a:endCxn id="30"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C6FAE421-A35A-4313-8C9B-5DB5FDB98384}"/>
              </a:ext>
            </a:extLst>
          </p:cNvPr>
          <p:cNvCxnSpPr>
            <a:stCxn id="30" idx="2"/>
            <a:endCxn id="27"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2807FAAA-0BC1-446D-A618-24A9AB49A0FD}"/>
                  </a:ext>
                </a:extLst>
              </p:cNvPr>
              <p:cNvSpPr txBox="1"/>
              <p:nvPr/>
            </p:nvSpPr>
            <p:spPr>
              <a:xfrm>
                <a:off x="2036169" y="4875046"/>
                <a:ext cx="16518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𝒩</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rPr>
                        <m:t>, </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25" name="テキスト ボックス 24">
                <a:extLst>
                  <a:ext uri="{FF2B5EF4-FFF2-40B4-BE49-F238E27FC236}">
                    <a16:creationId xmlns:a16="http://schemas.microsoft.com/office/drawing/2014/main" id="{2807FAAA-0BC1-446D-A618-24A9AB49A0FD}"/>
                  </a:ext>
                </a:extLst>
              </p:cNvPr>
              <p:cNvSpPr txBox="1">
                <a:spLocks noRot="1" noChangeAspect="1" noMove="1" noResize="1" noEditPoints="1" noAdjustHandles="1" noChangeArrowheads="1" noChangeShapeType="1" noTextEdit="1"/>
              </p:cNvSpPr>
              <p:nvPr/>
            </p:nvSpPr>
            <p:spPr>
              <a:xfrm>
                <a:off x="2036169" y="4875046"/>
                <a:ext cx="1651872" cy="400110"/>
              </a:xfrm>
              <a:prstGeom prst="rect">
                <a:avLst/>
              </a:prstGeom>
              <a:blipFill>
                <a:blip r:embed="rId3"/>
                <a:stretch>
                  <a:fillRect b="-1230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476B9896-4BB7-4490-ACF4-C9AEE886E1B9}"/>
              </a:ext>
            </a:extLst>
          </p:cNvPr>
          <p:cNvGrpSpPr/>
          <p:nvPr/>
        </p:nvGrpSpPr>
        <p:grpSpPr>
          <a:xfrm>
            <a:off x="1127448" y="5352774"/>
            <a:ext cx="2146253" cy="769229"/>
            <a:chOff x="1127448" y="5693536"/>
            <a:chExt cx="2146253" cy="769229"/>
          </a:xfrm>
        </p:grpSpPr>
        <p:pic>
          <p:nvPicPr>
            <p:cNvPr id="27" name="図 26">
              <a:extLst>
                <a:ext uri="{FF2B5EF4-FFF2-40B4-BE49-F238E27FC236}">
                  <a16:creationId xmlns:a16="http://schemas.microsoft.com/office/drawing/2014/main" id="{F54C7746-2175-4D7C-AACB-769F30573BF8}"/>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679223-4EA5-47B9-8C12-50CEB7A27687}"/>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679223-4EA5-47B9-8C12-50CEB7A27687}"/>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9" name="グループ化 28">
            <a:extLst>
              <a:ext uri="{FF2B5EF4-FFF2-40B4-BE49-F238E27FC236}">
                <a16:creationId xmlns:a16="http://schemas.microsoft.com/office/drawing/2014/main" id="{09253684-0800-4E67-BC09-CDFD25E1DB43}"/>
              </a:ext>
            </a:extLst>
          </p:cNvPr>
          <p:cNvGrpSpPr/>
          <p:nvPr/>
        </p:nvGrpSpPr>
        <p:grpSpPr>
          <a:xfrm>
            <a:off x="1127448" y="3979340"/>
            <a:ext cx="4446502" cy="778770"/>
            <a:chOff x="1127448" y="4570527"/>
            <a:chExt cx="4446502" cy="778770"/>
          </a:xfrm>
        </p:grpSpPr>
        <p:pic>
          <p:nvPicPr>
            <p:cNvPr id="30" name="図 29">
              <a:extLst>
                <a:ext uri="{FF2B5EF4-FFF2-40B4-BE49-F238E27FC236}">
                  <a16:creationId xmlns:a16="http://schemas.microsoft.com/office/drawing/2014/main" id="{130FF2D4-A998-4008-9AEC-D142D46D1AA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0D7A918-BA5C-455C-9663-561DEEAE60A1}"/>
                    </a:ext>
                  </a:extLst>
                </p:cNvPr>
                <p:cNvSpPr txBox="1"/>
                <p:nvPr/>
              </p:nvSpPr>
              <p:spPr>
                <a:xfrm>
                  <a:off x="2036167" y="4605969"/>
                  <a:ext cx="3537783" cy="707886"/>
                </a:xfrm>
                <a:prstGeom prst="rect">
                  <a:avLst/>
                </a:prstGeom>
                <a:noFill/>
              </p:spPr>
              <p:txBody>
                <a:bodyPr wrap="square" rtlCol="0">
                  <a:spAutoFit/>
                </a:bodyPr>
                <a:lstStyle/>
                <a:p>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n-US" altLang="ja-JP" sz="2000" b="1" i="1">
                          <a:latin typeface="Cambria Math" panose="02040503050406030204" pitchFamily="18" charset="0"/>
                        </a:rPr>
                        <m:t>𝒘</m:t>
                      </m:r>
                    </m:oMath>
                  </a14:m>
                  <a:endParaRPr kumimoji="1" lang="en-US" altLang="ja-JP" sz="2000" b="1" i="1" dirty="0">
                    <a:latin typeface="Cambria Math" panose="02040503050406030204" pitchFamily="18" charset="0"/>
                  </a:endParaRPr>
                </a:p>
                <a:p>
                  <a:r>
                    <a:rPr kumimoji="1" lang="en-US" altLang="ja-JP" sz="2000" b="1" dirty="0"/>
                    <a:t>      </a:t>
                  </a:r>
                  <a14:m>
                    <m:oMath xmlns:m="http://schemas.openxmlformats.org/officeDocument/2006/math">
                      <m:r>
                        <a:rPr kumimoji="1" lang="en-US" altLang="ja-JP" sz="2000" b="1" i="1" smtClean="0">
                          <a:latin typeface="Cambria Math" panose="02040503050406030204" pitchFamily="18" charset="0"/>
                        </a:rPr>
                        <m:t>~</m:t>
                      </m:r>
                      <m:r>
                        <a:rPr kumimoji="1" lang="ja-JP" altLang="en-US" sz="2000" i="1">
                          <a:latin typeface="Cambria Math" panose="02040503050406030204" pitchFamily="18" charset="0"/>
                        </a:rPr>
                        <m:t>𝒩</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l-GR" altLang="ja-JP" sz="2000" b="1" i="1">
                          <a:latin typeface="Cambria Math" panose="02040503050406030204" pitchFamily="18" charset="0"/>
                          <a:ea typeface="Cambria Math" panose="02040503050406030204" pitchFamily="18" charset="0"/>
                        </a:rPr>
                        <m:t>𝜮</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i="1">
                          <a:latin typeface="Cambria Math" panose="02040503050406030204" pitchFamily="18" charset="0"/>
                        </a:rPr>
                        <m:t>)</m:t>
                      </m:r>
                    </m:oMath>
                  </a14:m>
                  <a:endParaRPr kumimoji="1" lang="ja-JP" altLang="en-US" sz="2000" dirty="0">
                    <a:latin typeface="+mn-ea"/>
                  </a:endParaRPr>
                </a:p>
              </p:txBody>
            </p:sp>
          </mc:Choice>
          <mc:Fallback xmlns="">
            <p:sp>
              <p:nvSpPr>
                <p:cNvPr id="40" name="テキスト ボックス 39">
                  <a:extLst>
                    <a:ext uri="{FF2B5EF4-FFF2-40B4-BE49-F238E27FC236}">
                      <a16:creationId xmlns:a16="http://schemas.microsoft.com/office/drawing/2014/main" id="{00D7A918-BA5C-455C-9663-561DEEAE60A1}"/>
                    </a:ext>
                  </a:extLst>
                </p:cNvPr>
                <p:cNvSpPr txBox="1">
                  <a:spLocks noRot="1" noChangeAspect="1" noMove="1" noResize="1" noEditPoints="1" noAdjustHandles="1" noChangeArrowheads="1" noChangeShapeType="1" noTextEdit="1"/>
                </p:cNvSpPr>
                <p:nvPr/>
              </p:nvSpPr>
              <p:spPr>
                <a:xfrm>
                  <a:off x="2036167" y="4605969"/>
                  <a:ext cx="3537783" cy="707886"/>
                </a:xfrm>
                <a:prstGeom prst="rect">
                  <a:avLst/>
                </a:prstGeom>
                <a:blipFill>
                  <a:blip r:embed="rId7"/>
                  <a:stretch>
                    <a:fillRect r="-862" b="-6034"/>
                  </a:stretch>
                </a:blipFill>
              </p:spPr>
              <p:txBody>
                <a:bodyPr/>
                <a:lstStyle/>
                <a:p>
                  <a:r>
                    <a:rPr lang="ja-JP" altLang="en-US">
                      <a:noFill/>
                    </a:rPr>
                    <a:t> </a:t>
                  </a:r>
                </a:p>
              </p:txBody>
            </p:sp>
          </mc:Fallback>
        </mc:AlternateContent>
      </p:grpSp>
      <p:grpSp>
        <p:nvGrpSpPr>
          <p:cNvPr id="41" name="グループ化 40">
            <a:extLst>
              <a:ext uri="{FF2B5EF4-FFF2-40B4-BE49-F238E27FC236}">
                <a16:creationId xmlns:a16="http://schemas.microsoft.com/office/drawing/2014/main" id="{938A63B4-4A94-47A7-9EB5-0382213177BA}"/>
              </a:ext>
            </a:extLst>
          </p:cNvPr>
          <p:cNvGrpSpPr/>
          <p:nvPr/>
        </p:nvGrpSpPr>
        <p:grpSpPr>
          <a:xfrm>
            <a:off x="1127448" y="2713166"/>
            <a:ext cx="1584177" cy="750144"/>
            <a:chOff x="1127448" y="3053928"/>
            <a:chExt cx="1584177" cy="750144"/>
          </a:xfrm>
        </p:grpSpPr>
        <p:pic>
          <p:nvPicPr>
            <p:cNvPr id="42" name="図 41">
              <a:extLst>
                <a:ext uri="{FF2B5EF4-FFF2-40B4-BE49-F238E27FC236}">
                  <a16:creationId xmlns:a16="http://schemas.microsoft.com/office/drawing/2014/main" id="{1679BEF0-5F34-4674-A55D-9F926B064142}"/>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45D06B4-828E-4AE0-95A2-20DF359E553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43" name="テキスト ボックス 42">
                  <a:extLst>
                    <a:ext uri="{FF2B5EF4-FFF2-40B4-BE49-F238E27FC236}">
                      <a16:creationId xmlns:a16="http://schemas.microsoft.com/office/drawing/2014/main" id="{B45D06B4-828E-4AE0-95A2-20DF359E553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443B1B4-953A-4C39-ACEC-3C044A57EDCC}"/>
                  </a:ext>
                </a:extLst>
              </p:cNvPr>
              <p:cNvSpPr txBox="1"/>
              <p:nvPr/>
            </p:nvSpPr>
            <p:spPr>
              <a:xfrm>
                <a:off x="2036168" y="3540929"/>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0443B1B4-953A-4C39-ACEC-3C044A57EDCC}"/>
                  </a:ext>
                </a:extLst>
              </p:cNvPr>
              <p:cNvSpPr txBox="1">
                <a:spLocks noRot="1" noChangeAspect="1" noMove="1" noResize="1" noEditPoints="1" noAdjustHandles="1" noChangeArrowheads="1" noChangeShapeType="1" noTextEdit="1"/>
              </p:cNvSpPr>
              <p:nvPr/>
            </p:nvSpPr>
            <p:spPr>
              <a:xfrm>
                <a:off x="2036168" y="3540929"/>
                <a:ext cx="1237533" cy="400110"/>
              </a:xfrm>
              <a:prstGeom prst="rect">
                <a:avLst/>
              </a:prstGeom>
              <a:blipFill>
                <a:blip r:embed="rId11"/>
                <a:stretch>
                  <a:fillRect r="-19704" b="-10769"/>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73212D67-2532-4711-BEB3-B302948F9C99}"/>
              </a:ext>
            </a:extLst>
          </p:cNvPr>
          <p:cNvGrpSpPr/>
          <p:nvPr/>
        </p:nvGrpSpPr>
        <p:grpSpPr>
          <a:xfrm>
            <a:off x="3259532" y="5267108"/>
            <a:ext cx="3035965" cy="1476086"/>
            <a:chOff x="7674005" y="5588579"/>
            <a:chExt cx="3035965" cy="1049810"/>
          </a:xfrm>
          <a:solidFill>
            <a:schemeClr val="bg2"/>
          </a:solidFill>
        </p:grpSpPr>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2CD3121C-87CD-4CB7-BDA5-94ADEFCB8E22}"/>
                    </a:ext>
                  </a:extLst>
                </p:cNvPr>
                <p:cNvSpPr/>
                <p:nvPr/>
              </p:nvSpPr>
              <p:spPr bwMode="auto">
                <a:xfrm>
                  <a:off x="7674005" y="5770639"/>
                  <a:ext cx="3035965" cy="86775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600" b="0" i="1" smtClean="0">
                          <a:solidFill>
                            <a:schemeClr val="tx1"/>
                          </a:solidFill>
                          <a:latin typeface="Cambria Math" panose="02040503050406030204" pitchFamily="18" charset="0"/>
                          <a:ea typeface="+mn-ea"/>
                        </a:rPr>
                        <m:t>𝑟</m:t>
                      </m:r>
                    </m:oMath>
                  </a14:m>
                  <a:r>
                    <a:rPr kumimoji="1" lang="ja-JP" altLang="en-US" sz="1600" dirty="0">
                      <a:solidFill>
                        <a:schemeClr val="tx1"/>
                      </a:solidFill>
                      <a:latin typeface="+mn-ea"/>
                      <a:ea typeface="+mn-ea"/>
                    </a:rPr>
                    <a:t>は</a:t>
                  </a:r>
                  <a:r>
                    <a:rPr kumimoji="1" lang="en-US" altLang="ja-JP" sz="1600" dirty="0">
                      <a:solidFill>
                        <a:schemeClr val="tx1"/>
                      </a:solidFill>
                      <a:latin typeface="+mn-ea"/>
                      <a:ea typeface="+mn-ea"/>
                    </a:rPr>
                    <a:t>0</a:t>
                  </a:r>
                  <a:r>
                    <a:rPr kumimoji="1" lang="ja-JP" altLang="en-US" sz="1600" dirty="0">
                      <a:solidFill>
                        <a:schemeClr val="tx1"/>
                      </a:solidFill>
                      <a:latin typeface="+mn-ea"/>
                      <a:ea typeface="+mn-ea"/>
                    </a:rPr>
                    <a:t>か</a:t>
                  </a:r>
                  <a:r>
                    <a:rPr kumimoji="1" lang="en-US" altLang="ja-JP" sz="1600" dirty="0">
                      <a:solidFill>
                        <a:schemeClr val="tx1"/>
                      </a:solidFill>
                      <a:latin typeface="+mn-ea"/>
                      <a:ea typeface="+mn-ea"/>
                    </a:rPr>
                    <a:t>1</a:t>
                  </a:r>
                  <a:r>
                    <a:rPr kumimoji="1" lang="ja-JP" altLang="en-US" sz="1600" dirty="0">
                      <a:solidFill>
                        <a:schemeClr val="tx1"/>
                      </a:solidFill>
                      <a:latin typeface="+mn-ea"/>
                      <a:ea typeface="+mn-ea"/>
                    </a:rPr>
                    <a:t>の値しか取らないが、</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簡単のため</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solidFill>
                        <a:schemeClr val="tx1"/>
                      </a:solidFill>
                      <a:latin typeface="+mn-ea"/>
                      <a:ea typeface="+mn-ea"/>
                    </a:rPr>
                    <a:t>正規分布に従うとする</a:t>
                  </a:r>
                  <a:endParaRPr kumimoji="1" lang="en-US" altLang="ja-JP" sz="1600" dirty="0">
                    <a:solidFill>
                      <a:schemeClr val="tx1"/>
                    </a:solidFill>
                    <a:latin typeface="+mn-ea"/>
                    <a:ea typeface="+mn-ea"/>
                  </a:endParaRPr>
                </a:p>
              </p:txBody>
            </p:sp>
          </mc:Choice>
          <mc:Fallback xmlns="">
            <p:sp>
              <p:nvSpPr>
                <p:cNvPr id="24" name="正方形/長方形 23">
                  <a:extLst>
                    <a:ext uri="{FF2B5EF4-FFF2-40B4-BE49-F238E27FC236}">
                      <a16:creationId xmlns:a16="http://schemas.microsoft.com/office/drawing/2014/main" id="{2CD3121C-87CD-4CB7-BDA5-94ADEFCB8E22}"/>
                    </a:ext>
                  </a:extLst>
                </p:cNvPr>
                <p:cNvSpPr>
                  <a:spLocks noRot="1" noChangeAspect="1" noMove="1" noResize="1" noEditPoints="1" noAdjustHandles="1" noChangeArrowheads="1" noChangeShapeType="1" noTextEdit="1"/>
                </p:cNvSpPr>
                <p:nvPr/>
              </p:nvSpPr>
              <p:spPr bwMode="auto">
                <a:xfrm>
                  <a:off x="7674005" y="5770639"/>
                  <a:ext cx="3035965" cy="867750"/>
                </a:xfrm>
                <a:prstGeom prst="rect">
                  <a:avLst/>
                </a:prstGeom>
                <a:blipFill>
                  <a:blip r:embed="rId12"/>
                  <a:stretch>
                    <a:fillRect r="-1205"/>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31" name="二等辺三角形 30">
              <a:extLst>
                <a:ext uri="{FF2B5EF4-FFF2-40B4-BE49-F238E27FC236}">
                  <a16:creationId xmlns:a16="http://schemas.microsoft.com/office/drawing/2014/main" id="{B2A8DC79-273D-44D0-BB67-14F853D995AC}"/>
                </a:ext>
              </a:extLst>
            </p:cNvPr>
            <p:cNvSpPr/>
            <p:nvPr/>
          </p:nvSpPr>
          <p:spPr bwMode="auto">
            <a:xfrm rot="10800000" flipV="1">
              <a:off x="7684523" y="5588579"/>
              <a:ext cx="336721" cy="182057"/>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grpSp>
        <p:nvGrpSpPr>
          <p:cNvPr id="35" name="グループ化 34">
            <a:extLst>
              <a:ext uri="{FF2B5EF4-FFF2-40B4-BE49-F238E27FC236}">
                <a16:creationId xmlns:a16="http://schemas.microsoft.com/office/drawing/2014/main" id="{F00ABDBC-5382-4799-9825-CD47E6FA4F51}"/>
              </a:ext>
            </a:extLst>
          </p:cNvPr>
          <p:cNvGrpSpPr/>
          <p:nvPr/>
        </p:nvGrpSpPr>
        <p:grpSpPr>
          <a:xfrm>
            <a:off x="3523809" y="3100800"/>
            <a:ext cx="2804700" cy="1237544"/>
            <a:chOff x="7674006" y="5770639"/>
            <a:chExt cx="2391497" cy="1085156"/>
          </a:xfrm>
        </p:grpSpPr>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14ECF8C-24C2-4C43-A9B8-497509332EBA}"/>
                    </a:ext>
                  </a:extLst>
                </p:cNvPr>
                <p:cNvSpPr/>
                <p:nvPr/>
              </p:nvSpPr>
              <p:spPr bwMode="auto">
                <a:xfrm>
                  <a:off x="7674006" y="5770639"/>
                  <a:ext cx="2391497" cy="86775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sSub>
                        <m:sSubPr>
                          <m:ctrlPr>
                            <a:rPr kumimoji="1" lang="en-US" altLang="ja-JP" sz="1600" i="1" smtClean="0">
                              <a:solidFill>
                                <a:schemeClr val="bg1"/>
                              </a:solidFill>
                              <a:latin typeface="Cambria Math" panose="02040503050406030204" pitchFamily="18" charset="0"/>
                            </a:rPr>
                          </m:ctrlPr>
                        </m:sSubPr>
                        <m:e>
                          <m:r>
                            <a:rPr kumimoji="1" lang="ja-JP" altLang="en-US" sz="1600" i="1">
                              <a:solidFill>
                                <a:schemeClr val="bg1"/>
                              </a:solidFill>
                              <a:latin typeface="Cambria Math" panose="02040503050406030204" pitchFamily="18" charset="0"/>
                            </a:rPr>
                            <m:t>𝜃</m:t>
                          </m:r>
                        </m:e>
                        <m:sub>
                          <m:r>
                            <a:rPr kumimoji="1" lang="en-US" altLang="ja-JP" sz="1600" i="1">
                              <a:solidFill>
                                <a:schemeClr val="bg1"/>
                              </a:solidFill>
                              <a:latin typeface="Cambria Math" panose="02040503050406030204" pitchFamily="18" charset="0"/>
                            </a:rPr>
                            <m:t>𝑥</m:t>
                          </m:r>
                        </m:sub>
                      </m:sSub>
                    </m:oMath>
                  </a14:m>
                  <a:r>
                    <a:rPr kumimoji="1" lang="ja-JP" altLang="en-US" sz="1600" b="1" dirty="0">
                      <a:solidFill>
                        <a:schemeClr val="bg1"/>
                      </a:solidFill>
                      <a:latin typeface="+mn-ea"/>
                      <a:ea typeface="+mn-ea"/>
                    </a:rPr>
                    <a:t>が正規分布に従うとして</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平均と分散から腕を選択</a:t>
                  </a:r>
                </a:p>
              </p:txBody>
            </p:sp>
          </mc:Choice>
          <mc:Fallback xmlns="">
            <p:sp>
              <p:nvSpPr>
                <p:cNvPr id="36" name="正方形/長方形 35">
                  <a:extLst>
                    <a:ext uri="{FF2B5EF4-FFF2-40B4-BE49-F238E27FC236}">
                      <a16:creationId xmlns:a16="http://schemas.microsoft.com/office/drawing/2014/main" id="{A14ECF8C-24C2-4C43-A9B8-497509332EBA}"/>
                    </a:ext>
                  </a:extLst>
                </p:cNvPr>
                <p:cNvSpPr>
                  <a:spLocks noRot="1" noChangeAspect="1" noMove="1" noResize="1" noEditPoints="1" noAdjustHandles="1" noChangeArrowheads="1" noChangeShapeType="1" noTextEdit="1"/>
                </p:cNvSpPr>
                <p:nvPr/>
              </p:nvSpPr>
              <p:spPr bwMode="auto">
                <a:xfrm>
                  <a:off x="7674006" y="5770639"/>
                  <a:ext cx="2391497" cy="867750"/>
                </a:xfrm>
                <a:prstGeom prst="rect">
                  <a:avLst/>
                </a:prstGeom>
                <a:blipFill>
                  <a:blip r:embed="rId13"/>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37" name="二等辺三角形 36">
              <a:extLst>
                <a:ext uri="{FF2B5EF4-FFF2-40B4-BE49-F238E27FC236}">
                  <a16:creationId xmlns:a16="http://schemas.microsoft.com/office/drawing/2014/main" id="{AFD5C993-879D-4247-AA32-8859FA0DF999}"/>
                </a:ext>
              </a:extLst>
            </p:cNvPr>
            <p:cNvSpPr/>
            <p:nvPr/>
          </p:nvSpPr>
          <p:spPr bwMode="auto">
            <a:xfrm rot="10800000">
              <a:off x="8000460" y="6621380"/>
              <a:ext cx="336721" cy="234415"/>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spTree>
    <p:extLst>
      <p:ext uri="{BB962C8B-B14F-4D97-AF65-F5344CB8AC3E}">
        <p14:creationId xmlns:p14="http://schemas.microsoft.com/office/powerpoint/2010/main" val="93107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2E623E99-54DD-4FA2-8D7A-47A7893611E1}"/>
              </a:ext>
            </a:extLst>
          </p:cNvPr>
          <p:cNvSpPr/>
          <p:nvPr/>
        </p:nvSpPr>
        <p:spPr bwMode="auto">
          <a:xfrm>
            <a:off x="6667119" y="2846070"/>
            <a:ext cx="1652589" cy="1744796"/>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真の報酬の期待値がロジスティック関数によって与えられ、</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26</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066157" y="4547941"/>
                <a:ext cx="3629859" cy="1323439"/>
              </a:xfrm>
              <a:prstGeom prst="rect">
                <a:avLst/>
              </a:prstGeom>
              <a:noFill/>
            </p:spPr>
            <p:txBody>
              <a:bodyPr wrap="square" rtlCol="0">
                <a:spAutoFit/>
              </a:bodyPr>
              <a:lstStyle/>
              <a:p>
                <a:r>
                  <a:rPr kumimoji="1" lang="en-US" altLang="ja-JP" sz="2000" b="1" dirty="0">
                    <a:ea typeface="+mn-ea"/>
                  </a:rPr>
                  <a:t> </a:t>
                </a:r>
                <a14:m>
                  <m:oMath xmlns:m="http://schemas.openxmlformats.org/officeDocument/2006/math">
                    <m:r>
                      <a:rPr kumimoji="1" lang="en-US" altLang="ja-JP" sz="2000" b="1" i="1" smtClean="0">
                        <a:latin typeface="Cambria Math" panose="02040503050406030204" pitchFamily="18" charset="0"/>
                        <a:ea typeface="+mn-ea"/>
                      </a:rPr>
                      <m:t>𝒙</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a14:m>
                <a:endParaRPr kumimoji="1" lang="en-US" altLang="ja-JP" sz="2000" dirty="0">
                  <a:ea typeface="+mn-ea"/>
                </a:endParaRPr>
              </a:p>
              <a:p>
                <a:r>
                  <a:rPr kumimoji="1" lang="ja-JP" altLang="en-US" sz="2000" dirty="0"/>
                  <a:t> </a:t>
                </a:r>
                <a14:m>
                  <m:oMath xmlns:m="http://schemas.openxmlformats.org/officeDocument/2006/math">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b="1" i="1" smtClean="0">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e>
                      <m:sup>
                        <m:r>
                          <a:rPr kumimoji="1" lang="en-US" altLang="ja-JP" sz="2000" i="1">
                            <a:latin typeface="Cambria Math" panose="02040503050406030204" pitchFamily="18" charset="0"/>
                          </a:rPr>
                          <m:t>𝑇</m:t>
                        </m:r>
                      </m:sup>
                    </m:sSup>
                  </m:oMath>
                </a14:m>
                <a:endParaRPr kumimoji="1" lang="en-US" altLang="ja-JP" sz="2000" dirty="0">
                  <a:ea typeface="+mn-ea"/>
                </a:endParaRPr>
              </a:p>
              <a:p>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logit</m:t>
                    </m:r>
                    <m:r>
                      <a:rPr kumimoji="1" lang="en-US" altLang="ja-JP" sz="2000" b="0" i="1" smtClean="0">
                        <a:latin typeface="Cambria Math" panose="02040503050406030204" pitchFamily="18" charset="0"/>
                        <a:ea typeface="+mn-ea"/>
                      </a:rPr>
                      <m:t>((0.2,0.8,−4)</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b="0" i="1" smtClean="0">
                        <a:latin typeface="Cambria Math" panose="02040503050406030204" pitchFamily="18" charset="0"/>
                        <a:ea typeface="+mn-ea"/>
                      </a:rPr>
                      <m:t>)</m:t>
                    </m:r>
                  </m:oMath>
                </a14:m>
                <a:endParaRPr kumimoji="1" lang="en-US" altLang="ja-JP" sz="2000" b="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066157" y="4547941"/>
                <a:ext cx="3629859" cy="1323439"/>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071629" y="6078528"/>
                <a:ext cx="1408747" cy="400110"/>
              </a:xfrm>
              <a:prstGeom prst="rect">
                <a:avLst/>
              </a:prstGeom>
              <a:noFill/>
            </p:spPr>
            <p:txBody>
              <a:bodyPr wrap="square" rtlCol="0">
                <a:spAutoFit/>
              </a:bodyPr>
              <a:lstStyle/>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071629" y="6078528"/>
                <a:ext cx="1408747" cy="400110"/>
              </a:xfrm>
              <a:prstGeom prst="rect">
                <a:avLst/>
              </a:prstGeom>
              <a:blipFill>
                <a:blip r:embed="rId3"/>
                <a:stretch>
                  <a:fillRect b="-12121"/>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890760" y="2846070"/>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115404" y="5851902"/>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619460"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845901"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(0,0)</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845901" y="4190756"/>
                <a:ext cx="1547118" cy="400110"/>
              </a:xfrm>
              <a:prstGeom prst="rect">
                <a:avLst/>
              </a:prstGeom>
              <a:blipFill>
                <a:blip r:embed="rId6"/>
                <a:stretch>
                  <a:fillRect b="-12121"/>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1190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1</a:t>
            </a:r>
            <a:endParaRPr kumimoji="1" lang="ja-JP" altLang="en-US" sz="3200" dirty="0">
              <a:latin typeface="+mn-ea"/>
              <a:ea typeface="+mn-ea"/>
            </a:endParaRPr>
          </a:p>
        </p:txBody>
      </p:sp>
      <p:pic>
        <p:nvPicPr>
          <p:cNvPr id="71" name="図 70">
            <a:extLst>
              <a:ext uri="{FF2B5EF4-FFF2-40B4-BE49-F238E27FC236}">
                <a16:creationId xmlns:a16="http://schemas.microsoft.com/office/drawing/2014/main" id="{F75391BB-424D-4560-B9BE-087F189CCEA0}"/>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2877244" y="2846070"/>
            <a:ext cx="1457400" cy="1248985"/>
          </a:xfrm>
          <a:prstGeom prst="rect">
            <a:avLst/>
          </a:prstGeom>
        </p:spPr>
      </p:pic>
      <p:pic>
        <p:nvPicPr>
          <p:cNvPr id="72" name="図 71">
            <a:extLst>
              <a:ext uri="{FF2B5EF4-FFF2-40B4-BE49-F238E27FC236}">
                <a16:creationId xmlns:a16="http://schemas.microsoft.com/office/drawing/2014/main" id="{79DD2010-B60A-4186-9B74-6CCA6D361D7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3101888" y="5851902"/>
            <a:ext cx="1008112" cy="853362"/>
          </a:xfrm>
          <a:prstGeom prst="rect">
            <a:avLst/>
          </a:prstGeom>
        </p:spPr>
      </p:pic>
      <p:cxnSp>
        <p:nvCxnSpPr>
          <p:cNvPr id="73" name="直線矢印コネクタ 72">
            <a:extLst>
              <a:ext uri="{FF2B5EF4-FFF2-40B4-BE49-F238E27FC236}">
                <a16:creationId xmlns:a16="http://schemas.microsoft.com/office/drawing/2014/main" id="{B9EC7967-EB46-4736-85E6-5DA82C908E57}"/>
              </a:ext>
            </a:extLst>
          </p:cNvPr>
          <p:cNvCxnSpPr>
            <a:cxnSpLocks/>
            <a:stCxn id="74" idx="2"/>
            <a:endCxn id="72" idx="0"/>
          </p:cNvCxnSpPr>
          <p:nvPr/>
        </p:nvCxnSpPr>
        <p:spPr bwMode="auto">
          <a:xfrm>
            <a:off x="3605944"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1D383A07-0030-4BEB-87B0-C72F1DC00B2F}"/>
                  </a:ext>
                </a:extLst>
              </p:cNvPr>
              <p:cNvSpPr txBox="1"/>
              <p:nvPr/>
            </p:nvSpPr>
            <p:spPr>
              <a:xfrm>
                <a:off x="2832385"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4" name="テキスト ボックス 73">
                <a:extLst>
                  <a:ext uri="{FF2B5EF4-FFF2-40B4-BE49-F238E27FC236}">
                    <a16:creationId xmlns:a16="http://schemas.microsoft.com/office/drawing/2014/main" id="{1D383A07-0030-4BEB-87B0-C72F1DC00B2F}"/>
                  </a:ext>
                </a:extLst>
              </p:cNvPr>
              <p:cNvSpPr txBox="1">
                <a:spLocks noRot="1" noChangeAspect="1" noMove="1" noResize="1" noEditPoints="1" noAdjustHandles="1" noChangeArrowheads="1" noChangeShapeType="1" noTextEdit="1"/>
              </p:cNvSpPr>
              <p:nvPr/>
            </p:nvSpPr>
            <p:spPr>
              <a:xfrm>
                <a:off x="2832385" y="4190756"/>
                <a:ext cx="1547118" cy="400110"/>
              </a:xfrm>
              <a:prstGeom prst="rect">
                <a:avLst/>
              </a:prstGeom>
              <a:blipFill>
                <a:blip r:embed="rId7"/>
                <a:stretch>
                  <a:fillRect b="-12121"/>
                </a:stretch>
              </a:blipFill>
            </p:spPr>
            <p:txBody>
              <a:bodyPr/>
              <a:lstStyle/>
              <a:p>
                <a:r>
                  <a:rPr lang="ja-JP" altLang="en-US">
                    <a:noFill/>
                  </a:rPr>
                  <a:t> </a:t>
                </a:r>
              </a:p>
            </p:txBody>
          </p:sp>
        </mc:Fallback>
      </mc:AlternateContent>
      <p:sp>
        <p:nvSpPr>
          <p:cNvPr id="75" name="楕円 74">
            <a:extLst>
              <a:ext uri="{FF2B5EF4-FFF2-40B4-BE49-F238E27FC236}">
                <a16:creationId xmlns:a16="http://schemas.microsoft.com/office/drawing/2014/main" id="{B3568953-23AA-45E6-83E2-A6DA52636413}"/>
              </a:ext>
            </a:extLst>
          </p:cNvPr>
          <p:cNvSpPr/>
          <p:nvPr/>
        </p:nvSpPr>
        <p:spPr bwMode="auto">
          <a:xfrm>
            <a:off x="2598385"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2</a:t>
            </a:r>
            <a:endParaRPr kumimoji="1" lang="ja-JP" altLang="en-US" sz="3200" dirty="0">
              <a:latin typeface="+mn-ea"/>
              <a:ea typeface="+mn-ea"/>
            </a:endParaRPr>
          </a:p>
        </p:txBody>
      </p:sp>
      <p:pic>
        <p:nvPicPr>
          <p:cNvPr id="77" name="図 76">
            <a:extLst>
              <a:ext uri="{FF2B5EF4-FFF2-40B4-BE49-F238E27FC236}">
                <a16:creationId xmlns:a16="http://schemas.microsoft.com/office/drawing/2014/main" id="{86089075-5E39-4980-975E-7D39851E17E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4863728" y="2846070"/>
            <a:ext cx="1457400" cy="1248985"/>
          </a:xfrm>
          <a:prstGeom prst="rect">
            <a:avLst/>
          </a:prstGeom>
        </p:spPr>
      </p:pic>
      <p:pic>
        <p:nvPicPr>
          <p:cNvPr id="78" name="図 77">
            <a:extLst>
              <a:ext uri="{FF2B5EF4-FFF2-40B4-BE49-F238E27FC236}">
                <a16:creationId xmlns:a16="http://schemas.microsoft.com/office/drawing/2014/main" id="{1DC53512-C6D5-469A-9311-105B637DDC63}"/>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5088372" y="5851902"/>
            <a:ext cx="1008112" cy="853362"/>
          </a:xfrm>
          <a:prstGeom prst="rect">
            <a:avLst/>
          </a:prstGeom>
        </p:spPr>
      </p:pic>
      <p:cxnSp>
        <p:nvCxnSpPr>
          <p:cNvPr id="79" name="直線矢印コネクタ 78">
            <a:extLst>
              <a:ext uri="{FF2B5EF4-FFF2-40B4-BE49-F238E27FC236}">
                <a16:creationId xmlns:a16="http://schemas.microsoft.com/office/drawing/2014/main" id="{A1238676-85B0-4006-82D1-BCBAC1D2D729}"/>
              </a:ext>
            </a:extLst>
          </p:cNvPr>
          <p:cNvCxnSpPr>
            <a:cxnSpLocks/>
            <a:stCxn id="80" idx="2"/>
            <a:endCxn id="78" idx="0"/>
          </p:cNvCxnSpPr>
          <p:nvPr/>
        </p:nvCxnSpPr>
        <p:spPr bwMode="auto">
          <a:xfrm>
            <a:off x="5592428"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5E1C6A6E-7185-4C06-AF8E-C75049888579}"/>
                  </a:ext>
                </a:extLst>
              </p:cNvPr>
              <p:cNvSpPr txBox="1"/>
              <p:nvPr/>
            </p:nvSpPr>
            <p:spPr>
              <a:xfrm>
                <a:off x="4818869"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80" name="テキスト ボックス 79">
                <a:extLst>
                  <a:ext uri="{FF2B5EF4-FFF2-40B4-BE49-F238E27FC236}">
                    <a16:creationId xmlns:a16="http://schemas.microsoft.com/office/drawing/2014/main" id="{5E1C6A6E-7185-4C06-AF8E-C75049888579}"/>
                  </a:ext>
                </a:extLst>
              </p:cNvPr>
              <p:cNvSpPr txBox="1">
                <a:spLocks noRot="1" noChangeAspect="1" noMove="1" noResize="1" noEditPoints="1" noAdjustHandles="1" noChangeArrowheads="1" noChangeShapeType="1" noTextEdit="1"/>
              </p:cNvSpPr>
              <p:nvPr/>
            </p:nvSpPr>
            <p:spPr>
              <a:xfrm>
                <a:off x="4818869" y="4190756"/>
                <a:ext cx="1547118" cy="400110"/>
              </a:xfrm>
              <a:prstGeom prst="rect">
                <a:avLst/>
              </a:prstGeom>
              <a:blipFill>
                <a:blip r:embed="rId8"/>
                <a:stretch>
                  <a:fillRect b="-12121"/>
                </a:stretch>
              </a:blipFill>
            </p:spPr>
            <p:txBody>
              <a:bodyPr/>
              <a:lstStyle/>
              <a:p>
                <a:r>
                  <a:rPr lang="ja-JP" altLang="en-US">
                    <a:noFill/>
                  </a:rPr>
                  <a:t> </a:t>
                </a:r>
              </a:p>
            </p:txBody>
          </p:sp>
        </mc:Fallback>
      </mc:AlternateContent>
      <p:sp>
        <p:nvSpPr>
          <p:cNvPr id="81" name="楕円 80">
            <a:extLst>
              <a:ext uri="{FF2B5EF4-FFF2-40B4-BE49-F238E27FC236}">
                <a16:creationId xmlns:a16="http://schemas.microsoft.com/office/drawing/2014/main" id="{CF2FCA99-2EA3-4401-BD13-9D8468D2CA7E}"/>
              </a:ext>
            </a:extLst>
          </p:cNvPr>
          <p:cNvSpPr/>
          <p:nvPr/>
        </p:nvSpPr>
        <p:spPr bwMode="auto">
          <a:xfrm>
            <a:off x="4584869"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3</a:t>
            </a:r>
            <a:endParaRPr kumimoji="1" lang="ja-JP" altLang="en-US" sz="3200" dirty="0">
              <a:latin typeface="+mn-ea"/>
              <a:ea typeface="+mn-ea"/>
            </a:endParaRPr>
          </a:p>
        </p:txBody>
      </p:sp>
      <p:pic>
        <p:nvPicPr>
          <p:cNvPr id="89" name="図 88">
            <a:extLst>
              <a:ext uri="{FF2B5EF4-FFF2-40B4-BE49-F238E27FC236}">
                <a16:creationId xmlns:a16="http://schemas.microsoft.com/office/drawing/2014/main" id="{3770FF13-F299-47BE-AC87-40509CAAE038}"/>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6850211" y="2846070"/>
            <a:ext cx="1457400" cy="1248985"/>
          </a:xfrm>
          <a:prstGeom prst="rect">
            <a:avLst/>
          </a:prstGeom>
        </p:spPr>
      </p:pic>
      <p:pic>
        <p:nvPicPr>
          <p:cNvPr id="90" name="図 89">
            <a:extLst>
              <a:ext uri="{FF2B5EF4-FFF2-40B4-BE49-F238E27FC236}">
                <a16:creationId xmlns:a16="http://schemas.microsoft.com/office/drawing/2014/main" id="{C7ABB387-045A-499C-8163-F867F46F78A6}"/>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7074855" y="5851902"/>
            <a:ext cx="1008112" cy="853362"/>
          </a:xfrm>
          <a:prstGeom prst="rect">
            <a:avLst/>
          </a:prstGeom>
        </p:spPr>
      </p:pic>
      <p:cxnSp>
        <p:nvCxnSpPr>
          <p:cNvPr id="91" name="直線矢印コネクタ 90">
            <a:extLst>
              <a:ext uri="{FF2B5EF4-FFF2-40B4-BE49-F238E27FC236}">
                <a16:creationId xmlns:a16="http://schemas.microsoft.com/office/drawing/2014/main" id="{1A460003-B2E2-4AC3-AC1E-45BF4C5C855D}"/>
              </a:ext>
            </a:extLst>
          </p:cNvPr>
          <p:cNvCxnSpPr>
            <a:cxnSpLocks/>
            <a:stCxn id="92" idx="2"/>
            <a:endCxn id="90" idx="0"/>
          </p:cNvCxnSpPr>
          <p:nvPr/>
        </p:nvCxnSpPr>
        <p:spPr bwMode="auto">
          <a:xfrm>
            <a:off x="7578911" y="4590866"/>
            <a:ext cx="0" cy="12610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C6ED8985-A763-4DF4-AFBE-436608406546}"/>
                  </a:ext>
                </a:extLst>
              </p:cNvPr>
              <p:cNvSpPr txBox="1"/>
              <p:nvPr/>
            </p:nvSpPr>
            <p:spPr>
              <a:xfrm>
                <a:off x="6805352" y="4190756"/>
                <a:ext cx="154711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92" name="テキスト ボックス 91">
                <a:extLst>
                  <a:ext uri="{FF2B5EF4-FFF2-40B4-BE49-F238E27FC236}">
                    <a16:creationId xmlns:a16="http://schemas.microsoft.com/office/drawing/2014/main" id="{C6ED8985-A763-4DF4-AFBE-436608406546}"/>
                  </a:ext>
                </a:extLst>
              </p:cNvPr>
              <p:cNvSpPr txBox="1">
                <a:spLocks noRot="1" noChangeAspect="1" noMove="1" noResize="1" noEditPoints="1" noAdjustHandles="1" noChangeArrowheads="1" noChangeShapeType="1" noTextEdit="1"/>
              </p:cNvSpPr>
              <p:nvPr/>
            </p:nvSpPr>
            <p:spPr>
              <a:xfrm>
                <a:off x="6805352" y="4190756"/>
                <a:ext cx="1547118" cy="400110"/>
              </a:xfrm>
              <a:prstGeom prst="rect">
                <a:avLst/>
              </a:prstGeom>
              <a:blipFill>
                <a:blip r:embed="rId9"/>
                <a:stretch>
                  <a:fillRect b="-12121"/>
                </a:stretch>
              </a:blipFill>
            </p:spPr>
            <p:txBody>
              <a:bodyPr/>
              <a:lstStyle/>
              <a:p>
                <a:r>
                  <a:rPr lang="ja-JP" altLang="en-US">
                    <a:noFill/>
                  </a:rPr>
                  <a:t> </a:t>
                </a:r>
              </a:p>
            </p:txBody>
          </p:sp>
        </mc:Fallback>
      </mc:AlternateContent>
      <p:sp>
        <p:nvSpPr>
          <p:cNvPr id="93" name="楕円 92">
            <a:extLst>
              <a:ext uri="{FF2B5EF4-FFF2-40B4-BE49-F238E27FC236}">
                <a16:creationId xmlns:a16="http://schemas.microsoft.com/office/drawing/2014/main" id="{D4969C07-EC27-44BB-B62E-AB1797C8AF14}"/>
              </a:ext>
            </a:extLst>
          </p:cNvPr>
          <p:cNvSpPr/>
          <p:nvPr/>
        </p:nvSpPr>
        <p:spPr bwMode="auto">
          <a:xfrm>
            <a:off x="6571352"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dirty="0">
                <a:latin typeface="+mn-ea"/>
                <a:ea typeface="+mn-ea"/>
              </a:rPr>
              <a:t>4</a:t>
            </a:r>
            <a:endParaRPr kumimoji="1" lang="ja-JP" altLang="en-US" sz="3200" dirty="0">
              <a:latin typeface="+mn-ea"/>
              <a:ea typeface="+mn-ea"/>
            </a:endParaRPr>
          </a:p>
        </p:txBody>
      </p:sp>
      <mc:AlternateContent xmlns:mc="http://schemas.openxmlformats.org/markup-compatibility/2006" xmlns:a14="http://schemas.microsoft.com/office/drawing/2010/main">
        <mc:Choice Requires="a14">
          <p:sp>
            <p:nvSpPr>
              <p:cNvPr id="96" name="吹き出し: 四角形 95">
                <a:extLst>
                  <a:ext uri="{FF2B5EF4-FFF2-40B4-BE49-F238E27FC236}">
                    <a16:creationId xmlns:a16="http://schemas.microsoft.com/office/drawing/2014/main" id="{2C62E854-D3FD-4339-94D3-C4198F490429}"/>
                  </a:ext>
                </a:extLst>
              </p:cNvPr>
              <p:cNvSpPr/>
              <p:nvPr/>
            </p:nvSpPr>
            <p:spPr bwMode="auto">
              <a:xfrm>
                <a:off x="9580024" y="5908148"/>
                <a:ext cx="2340261" cy="740869"/>
              </a:xfrm>
              <a:prstGeom prst="wedgeRectCallout">
                <a:avLst>
                  <a:gd name="adj1" fmla="val 21025"/>
                  <a:gd name="adj2" fmla="val -9432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en-US" altLang="ja-JP" sz="1800" b="0" i="1" smtClean="0">
                          <a:solidFill>
                            <a:schemeClr val="tx1"/>
                          </a:solidFill>
                          <a:latin typeface="Cambria Math" panose="02040503050406030204" pitchFamily="18" charset="0"/>
                          <a:ea typeface="+mn-ea"/>
                        </a:rPr>
                        <m:t>𝑙𝑜𝑔𝑖𝑡</m:t>
                      </m:r>
                      <m:d>
                        <m:dPr>
                          <m:ctrlPr>
                            <a:rPr kumimoji="1" lang="en-US" altLang="ja-JP" sz="1800" i="1" smtClean="0">
                              <a:solidFill>
                                <a:schemeClr val="tx1"/>
                              </a:solidFill>
                              <a:latin typeface="Cambria Math" panose="02040503050406030204" pitchFamily="18" charset="0"/>
                              <a:ea typeface="+mn-ea"/>
                            </a:rPr>
                          </m:ctrlPr>
                        </m:dPr>
                        <m:e>
                          <m:r>
                            <a:rPr kumimoji="1" lang="en-US" altLang="ja-JP" sz="1800" b="0" i="1" smtClean="0">
                              <a:solidFill>
                                <a:schemeClr val="tx1"/>
                              </a:solidFill>
                              <a:latin typeface="Cambria Math" panose="02040503050406030204" pitchFamily="18" charset="0"/>
                              <a:ea typeface="+mn-ea"/>
                            </a:rPr>
                            <m:t>𝑎</m:t>
                          </m:r>
                        </m:e>
                      </m:d>
                      <m:r>
                        <a:rPr kumimoji="1" lang="en-US" altLang="ja-JP" sz="1800" b="0" i="1" smtClean="0">
                          <a:solidFill>
                            <a:schemeClr val="tx1"/>
                          </a:solidFill>
                          <a:latin typeface="Cambria Math" panose="02040503050406030204" pitchFamily="18" charset="0"/>
                          <a:ea typeface="+mn-ea"/>
                        </a:rPr>
                        <m:t>=</m:t>
                      </m:r>
                      <m:f>
                        <m:fPr>
                          <m:ctrlPr>
                            <a:rPr kumimoji="1" lang="en-US" altLang="ja-JP" sz="1800" i="1" smtClean="0">
                              <a:solidFill>
                                <a:schemeClr val="tx1"/>
                              </a:solidFill>
                              <a:latin typeface="Cambria Math" panose="02040503050406030204" pitchFamily="18" charset="0"/>
                              <a:ea typeface="+mn-ea"/>
                            </a:rPr>
                          </m:ctrlPr>
                        </m:fPr>
                        <m:num>
                          <m:r>
                            <a:rPr kumimoji="1" lang="en-US" altLang="ja-JP" sz="1800" b="0" i="1" smtClean="0">
                              <a:solidFill>
                                <a:schemeClr val="tx1"/>
                              </a:solidFill>
                              <a:latin typeface="Cambria Math" panose="02040503050406030204" pitchFamily="18" charset="0"/>
                              <a:ea typeface="+mn-ea"/>
                            </a:rPr>
                            <m:t>1</m:t>
                          </m:r>
                        </m:num>
                        <m:den>
                          <m:r>
                            <a:rPr kumimoji="1" lang="en-US" altLang="ja-JP" sz="1800" b="0" i="1" smtClean="0">
                              <a:solidFill>
                                <a:schemeClr val="tx1"/>
                              </a:solidFill>
                              <a:latin typeface="Cambria Math" panose="02040503050406030204" pitchFamily="18" charset="0"/>
                              <a:ea typeface="+mn-ea"/>
                            </a:rPr>
                            <m:t>1+</m:t>
                          </m:r>
                          <m:sSup>
                            <m:sSupPr>
                              <m:ctrlPr>
                                <a:rPr kumimoji="1" lang="en-US" altLang="ja-JP" sz="1800" b="0" i="1" smtClean="0">
                                  <a:solidFill>
                                    <a:schemeClr val="tx1"/>
                                  </a:solidFill>
                                  <a:latin typeface="Cambria Math" panose="02040503050406030204" pitchFamily="18" charset="0"/>
                                  <a:ea typeface="+mn-ea"/>
                                </a:rPr>
                              </m:ctrlPr>
                            </m:sSupPr>
                            <m:e>
                              <m:r>
                                <a:rPr kumimoji="1" lang="en-US" altLang="ja-JP" sz="1800" b="0" i="1" smtClean="0">
                                  <a:solidFill>
                                    <a:schemeClr val="tx1"/>
                                  </a:solidFill>
                                  <a:latin typeface="Cambria Math" panose="02040503050406030204" pitchFamily="18" charset="0"/>
                                  <a:ea typeface="+mn-ea"/>
                                </a:rPr>
                                <m:t>𝑒</m:t>
                              </m:r>
                            </m:e>
                            <m:sup>
                              <m:r>
                                <a:rPr kumimoji="1" lang="en-US" altLang="ja-JP" sz="1800" b="0" i="1" smtClean="0">
                                  <a:solidFill>
                                    <a:schemeClr val="tx1"/>
                                  </a:solidFill>
                                  <a:latin typeface="Cambria Math" panose="02040503050406030204" pitchFamily="18" charset="0"/>
                                  <a:ea typeface="+mn-ea"/>
                                </a:rPr>
                                <m:t>−</m:t>
                              </m:r>
                              <m:r>
                                <a:rPr kumimoji="1" lang="en-US" altLang="ja-JP" sz="1800" b="0" i="1" smtClean="0">
                                  <a:solidFill>
                                    <a:schemeClr val="tx1"/>
                                  </a:solidFill>
                                  <a:latin typeface="Cambria Math" panose="02040503050406030204" pitchFamily="18" charset="0"/>
                                  <a:ea typeface="+mn-ea"/>
                                </a:rPr>
                                <m:t>𝑎</m:t>
                              </m:r>
                            </m:sup>
                          </m:sSup>
                        </m:den>
                      </m:f>
                    </m:oMath>
                  </m:oMathPara>
                </a14:m>
                <a:endParaRPr kumimoji="1" lang="ja-JP" altLang="en-US" sz="1800" dirty="0">
                  <a:solidFill>
                    <a:schemeClr val="tx1"/>
                  </a:solidFill>
                  <a:latin typeface="+mn-ea"/>
                  <a:ea typeface="+mn-ea"/>
                </a:endParaRPr>
              </a:p>
            </p:txBody>
          </p:sp>
        </mc:Choice>
        <mc:Fallback xmlns="">
          <p:sp>
            <p:nvSpPr>
              <p:cNvPr id="96" name="吹き出し: 四角形 95">
                <a:extLst>
                  <a:ext uri="{FF2B5EF4-FFF2-40B4-BE49-F238E27FC236}">
                    <a16:creationId xmlns:a16="http://schemas.microsoft.com/office/drawing/2014/main" id="{2C62E854-D3FD-4339-94D3-C4198F490429}"/>
                  </a:ext>
                </a:extLst>
              </p:cNvPr>
              <p:cNvSpPr>
                <a:spLocks noRot="1" noChangeAspect="1" noMove="1" noResize="1" noEditPoints="1" noAdjustHandles="1" noChangeArrowheads="1" noChangeShapeType="1" noTextEdit="1"/>
              </p:cNvSpPr>
              <p:nvPr/>
            </p:nvSpPr>
            <p:spPr bwMode="auto">
              <a:xfrm>
                <a:off x="9580024" y="5908148"/>
                <a:ext cx="2340261" cy="740869"/>
              </a:xfrm>
              <a:prstGeom prst="wedgeRectCallout">
                <a:avLst>
                  <a:gd name="adj1" fmla="val 21025"/>
                  <a:gd name="adj2" fmla="val -94323"/>
                </a:avLst>
              </a:prstGeom>
              <a:blipFill>
                <a:blip r:embed="rId10"/>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grpSp>
        <p:nvGrpSpPr>
          <p:cNvPr id="34" name="グループ化 33">
            <a:extLst>
              <a:ext uri="{FF2B5EF4-FFF2-40B4-BE49-F238E27FC236}">
                <a16:creationId xmlns:a16="http://schemas.microsoft.com/office/drawing/2014/main" id="{0B0248C6-B222-456A-9398-DD3D3DAF7B5E}"/>
              </a:ext>
            </a:extLst>
          </p:cNvPr>
          <p:cNvGrpSpPr/>
          <p:nvPr/>
        </p:nvGrpSpPr>
        <p:grpSpPr>
          <a:xfrm>
            <a:off x="8400579" y="2848910"/>
            <a:ext cx="2630659" cy="1389735"/>
            <a:chOff x="7339507" y="5236533"/>
            <a:chExt cx="2630659" cy="1389735"/>
          </a:xfrm>
        </p:grpSpPr>
        <p:sp>
          <p:nvSpPr>
            <p:cNvPr id="35" name="正方形/長方形 34">
              <a:extLst>
                <a:ext uri="{FF2B5EF4-FFF2-40B4-BE49-F238E27FC236}">
                  <a16:creationId xmlns:a16="http://schemas.microsoft.com/office/drawing/2014/main" id="{7FAEBBD9-DCD2-4928-A708-D0E8CDD00050}"/>
                </a:ext>
              </a:extLst>
            </p:cNvPr>
            <p:cNvSpPr/>
            <p:nvPr/>
          </p:nvSpPr>
          <p:spPr bwMode="auto">
            <a:xfrm>
              <a:off x="7620622" y="5236533"/>
              <a:ext cx="2349544" cy="1389735"/>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b="1" dirty="0">
                  <a:solidFill>
                    <a:schemeClr val="bg1"/>
                  </a:solidFill>
                  <a:latin typeface="+mn-ea"/>
                  <a:ea typeface="+mn-ea"/>
                </a:rPr>
                <a:t>スロット</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が</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期待値最大なので、</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なるべく多く選びたい</a:t>
              </a:r>
            </a:p>
          </p:txBody>
        </p:sp>
        <p:sp>
          <p:nvSpPr>
            <p:cNvPr id="36" name="二等辺三角形 35">
              <a:extLst>
                <a:ext uri="{FF2B5EF4-FFF2-40B4-BE49-F238E27FC236}">
                  <a16:creationId xmlns:a16="http://schemas.microsoft.com/office/drawing/2014/main" id="{14CB0952-16A1-41B6-B14E-5F321052BA2A}"/>
                </a:ext>
              </a:extLst>
            </p:cNvPr>
            <p:cNvSpPr/>
            <p:nvPr/>
          </p:nvSpPr>
          <p:spPr bwMode="auto">
            <a:xfrm rot="16200000">
              <a:off x="7308574" y="5790645"/>
              <a:ext cx="343376" cy="281509"/>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cxnSp>
        <p:nvCxnSpPr>
          <p:cNvPr id="37" name="直線コネクタ 36">
            <a:extLst>
              <a:ext uri="{FF2B5EF4-FFF2-40B4-BE49-F238E27FC236}">
                <a16:creationId xmlns:a16="http://schemas.microsoft.com/office/drawing/2014/main" id="{574D2F2B-C253-43E8-B098-E77CD3614CEA}"/>
              </a:ext>
            </a:extLst>
          </p:cNvPr>
          <p:cNvCxnSpPr/>
          <p:nvPr/>
        </p:nvCxnSpPr>
        <p:spPr bwMode="auto">
          <a:xfrm>
            <a:off x="8745635" y="5492477"/>
            <a:ext cx="2662350"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923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err="1"/>
              <a:t>LinUCB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単純な</a:t>
            </a:r>
            <a:r>
              <a:rPr kumimoji="1" lang="en-US" altLang="ja-JP" dirty="0"/>
              <a:t>UCB</a:t>
            </a:r>
            <a:r>
              <a:rPr kumimoji="1" lang="ja-JP" altLang="en-US" dirty="0"/>
              <a:t>方策と比較すると、腕ごとの特徴を捉えて正解率を向上させている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27</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2" cy="4245568"/>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T=5000</a:t>
            </a:r>
          </a:p>
          <a:p>
            <a:pPr algn="l"/>
            <a:r>
              <a:rPr kumimoji="1" lang="en-US" altLang="ja-JP" sz="1200" dirty="0">
                <a:latin typeface="+mn-ea"/>
                <a:ea typeface="+mn-ea"/>
              </a:rPr>
              <a:t>N=500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742832"/>
              </a:xfrm>
              <a:prstGeom prst="rect">
                <a:avLst/>
              </a:prstGeom>
              <a:noFill/>
            </p:spPr>
            <p:txBody>
              <a:bodyPr wrap="square" rtlCol="0">
                <a:spAutoFit/>
              </a:bodyPr>
              <a:lstStyle/>
              <a:p>
                <a:r>
                  <a:rPr kumimoji="1" lang="en-US" altLang="ja-JP" dirty="0"/>
                  <a:t> </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ja-JP" altLang="en-US" sz="1400" b="0" i="1" smtClean="0">
                            <a:latin typeface="Cambria Math" panose="02040503050406030204" pitchFamily="18" charset="0"/>
                          </a:rPr>
                          <m:t>𝜎</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ja-JP" altLang="en-US" i="1">
                            <a:latin typeface="Cambria Math" panose="02040503050406030204" pitchFamily="18" charset="0"/>
                          </a:rPr>
                          <m:t>𝜎</m:t>
                        </m:r>
                      </m:e>
                      <m:sub>
                        <m:r>
                          <a:rPr kumimoji="1" lang="en-US" altLang="ja-JP" i="1">
                            <a:latin typeface="Cambria Math" panose="02040503050406030204" pitchFamily="18" charset="0"/>
                          </a:rPr>
                          <m:t>0</m:t>
                        </m:r>
                      </m:sub>
                      <m:sup>
                        <m:r>
                          <a:rPr kumimoji="1" lang="en-US" altLang="ja-JP" i="1">
                            <a:latin typeface="Cambria Math" panose="02040503050406030204" pitchFamily="18" charset="0"/>
                          </a:rPr>
                          <m:t>2</m:t>
                        </m:r>
                      </m:sup>
                    </m:sSubSup>
                    <m:r>
                      <a:rPr kumimoji="1" lang="en-US" altLang="ja-JP" b="0" i="1" smtClean="0">
                        <a:latin typeface="Cambria Math" panose="02040503050406030204" pitchFamily="18" charset="0"/>
                        <a:ea typeface="+mn-ea"/>
                      </a:rPr>
                      <m:t>=1</m:t>
                    </m:r>
                  </m:oMath>
                </a14:m>
                <a:endParaRPr kumimoji="1" lang="en-US" altLang="ja-JP" dirty="0">
                  <a:ea typeface="+mn-ea"/>
                </a:endParaRPr>
              </a:p>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742832"/>
              </a:xfrm>
              <a:prstGeom prst="rect">
                <a:avLst/>
              </a:prstGeom>
              <a:blipFill>
                <a:blip r:embed="rId3"/>
                <a:stretch>
                  <a:fillRect/>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15679BF0-8F24-47C4-A2FF-C96DB55C3F67}"/>
              </a:ext>
            </a:extLst>
          </p:cNvPr>
          <p:cNvSpPr/>
          <p:nvPr/>
        </p:nvSpPr>
        <p:spPr bwMode="auto">
          <a:xfrm>
            <a:off x="5067608" y="3140968"/>
            <a:ext cx="3476664" cy="1728192"/>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1" name="正方形/長方形 10">
            <a:extLst>
              <a:ext uri="{FF2B5EF4-FFF2-40B4-BE49-F238E27FC236}">
                <a16:creationId xmlns:a16="http://schemas.microsoft.com/office/drawing/2014/main" id="{B7410E9C-E98E-4746-A23D-39073E86061C}"/>
              </a:ext>
            </a:extLst>
          </p:cNvPr>
          <p:cNvSpPr/>
          <p:nvPr/>
        </p:nvSpPr>
        <p:spPr bwMode="auto">
          <a:xfrm>
            <a:off x="8956319" y="3683801"/>
            <a:ext cx="2536282" cy="1015342"/>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b="1" dirty="0" err="1">
                <a:solidFill>
                  <a:schemeClr val="bg1"/>
                </a:solidFill>
                <a:latin typeface="+mn-ea"/>
                <a:ea typeface="+mn-ea"/>
              </a:rPr>
              <a:t>LinUCB</a:t>
            </a:r>
            <a:r>
              <a:rPr kumimoji="1" lang="ja-JP" altLang="en-US" sz="1600" b="1" dirty="0">
                <a:solidFill>
                  <a:schemeClr val="bg1"/>
                </a:solidFill>
                <a:latin typeface="+mn-ea"/>
                <a:ea typeface="+mn-ea"/>
              </a:rPr>
              <a:t>の方が</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正解率を向上させている</a:t>
            </a:r>
            <a:endParaRPr kumimoji="1" lang="en-US" altLang="ja-JP" sz="1600" b="1" dirty="0">
              <a:solidFill>
                <a:schemeClr val="bg1"/>
              </a:solidFill>
              <a:latin typeface="+mn-ea"/>
              <a:ea typeface="+mn-ea"/>
            </a:endParaRPr>
          </a:p>
        </p:txBody>
      </p:sp>
      <p:cxnSp>
        <p:nvCxnSpPr>
          <p:cNvPr id="12" name="直線コネクタ 11">
            <a:extLst>
              <a:ext uri="{FF2B5EF4-FFF2-40B4-BE49-F238E27FC236}">
                <a16:creationId xmlns:a16="http://schemas.microsoft.com/office/drawing/2014/main" id="{9A4E9637-517E-4F4C-AEE4-EC9F694B98FC}"/>
              </a:ext>
            </a:extLst>
          </p:cNvPr>
          <p:cNvCxnSpPr>
            <a:cxnSpLocks/>
            <a:stCxn id="10" idx="3"/>
            <a:endCxn id="11" idx="1"/>
          </p:cNvCxnSpPr>
          <p:nvPr/>
        </p:nvCxnSpPr>
        <p:spPr bwMode="auto">
          <a:xfrm>
            <a:off x="8544272" y="4005064"/>
            <a:ext cx="412047" cy="1864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正方形/長方形 12">
            <a:extLst>
              <a:ext uri="{FF2B5EF4-FFF2-40B4-BE49-F238E27FC236}">
                <a16:creationId xmlns:a16="http://schemas.microsoft.com/office/drawing/2014/main" id="{6E250A3B-88A0-42ED-8B9A-CB7E6FDA1855}"/>
              </a:ext>
            </a:extLst>
          </p:cNvPr>
          <p:cNvSpPr/>
          <p:nvPr/>
        </p:nvSpPr>
        <p:spPr bwMode="auto">
          <a:xfrm>
            <a:off x="7392143" y="2666529"/>
            <a:ext cx="1289179" cy="330423"/>
          </a:xfrm>
          <a:prstGeom prst="rect">
            <a:avLst/>
          </a:prstGeom>
          <a:noFill/>
          <a:ln w="19050" cap="flat" cmpd="sng" algn="ctr">
            <a:solidFill>
              <a:schemeClr val="tx1"/>
            </a:solidFill>
            <a:prstDash val="dash"/>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4" name="正方形/長方形 13">
            <a:extLst>
              <a:ext uri="{FF2B5EF4-FFF2-40B4-BE49-F238E27FC236}">
                <a16:creationId xmlns:a16="http://schemas.microsoft.com/office/drawing/2014/main" id="{B5367D21-F70F-4E45-ADCC-F4397D6E4734}"/>
              </a:ext>
            </a:extLst>
          </p:cNvPr>
          <p:cNvSpPr/>
          <p:nvPr/>
        </p:nvSpPr>
        <p:spPr bwMode="auto">
          <a:xfrm>
            <a:off x="191344" y="2465627"/>
            <a:ext cx="2536282" cy="2024145"/>
          </a:xfrm>
          <a:prstGeom prst="rect">
            <a:avLst/>
          </a:prstGeom>
          <a:solidFill>
            <a:schemeClr val="bg2"/>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solidFill>
                  <a:sysClr val="windowText" lastClr="000000"/>
                </a:solidFill>
                <a:latin typeface="+mn-ea"/>
                <a:ea typeface="+mn-ea"/>
              </a:rPr>
              <a:t>UCB</a:t>
            </a:r>
            <a:r>
              <a:rPr kumimoji="1" lang="ja-JP" altLang="en-US" sz="1600" dirty="0">
                <a:solidFill>
                  <a:sysClr val="windowText" lastClr="000000"/>
                </a:solidFill>
                <a:latin typeface="+mn-ea"/>
                <a:ea typeface="+mn-ea"/>
              </a:rPr>
              <a:t>方策の設定として、</a:t>
            </a:r>
            <a:endParaRPr kumimoji="1" lang="en-US" altLang="ja-JP" sz="1600" dirty="0">
              <a:solidFill>
                <a:sysClr val="windowText" lastClr="000000"/>
              </a:solidFill>
              <a:latin typeface="+mn-ea"/>
              <a:ea typeface="+mn-ea"/>
            </a:endParaRPr>
          </a:p>
          <a:p>
            <a:pPr>
              <a:spcBef>
                <a:spcPts val="600"/>
              </a:spcBef>
              <a:buClr>
                <a:srgbClr val="BFBFBF"/>
              </a:buClr>
            </a:pPr>
            <a:r>
              <a:rPr kumimoji="1" lang="en-US" altLang="ja-JP" sz="1600" dirty="0">
                <a:solidFill>
                  <a:sysClr val="windowText" lastClr="000000"/>
                </a:solidFill>
                <a:latin typeface="+mn-ea"/>
                <a:ea typeface="+mn-ea"/>
              </a:rPr>
              <a:t>4</a:t>
            </a:r>
            <a:r>
              <a:rPr kumimoji="1" lang="ja-JP" altLang="en-US" sz="1600" dirty="0">
                <a:solidFill>
                  <a:sysClr val="windowText" lastClr="000000"/>
                </a:solidFill>
                <a:latin typeface="+mn-ea"/>
                <a:ea typeface="+mn-ea"/>
              </a:rPr>
              <a:t>つの腕に特徴量が</a:t>
            </a:r>
            <a:endParaRPr kumimoji="1" lang="en-US" altLang="ja-JP" sz="1600" dirty="0">
              <a:solidFill>
                <a:sysClr val="windowText" lastClr="000000"/>
              </a:solidFill>
              <a:latin typeface="+mn-ea"/>
              <a:ea typeface="+mn-ea"/>
            </a:endParaRPr>
          </a:p>
          <a:p>
            <a:pPr>
              <a:spcBef>
                <a:spcPts val="600"/>
              </a:spcBef>
              <a:buClr>
                <a:srgbClr val="BFBFBF"/>
              </a:buClr>
            </a:pPr>
            <a:r>
              <a:rPr kumimoji="1" lang="ja-JP" altLang="en-US" sz="1600" dirty="0">
                <a:solidFill>
                  <a:sysClr val="windowText" lastClr="000000"/>
                </a:solidFill>
                <a:latin typeface="+mn-ea"/>
                <a:ea typeface="+mn-ea"/>
              </a:rPr>
              <a:t>存在しないものとして</a:t>
            </a:r>
            <a:endParaRPr kumimoji="1" lang="en-US" altLang="ja-JP" sz="1600" dirty="0">
              <a:solidFill>
                <a:sysClr val="windowText" lastClr="000000"/>
              </a:solidFill>
              <a:latin typeface="+mn-ea"/>
              <a:ea typeface="+mn-ea"/>
            </a:endParaRPr>
          </a:p>
          <a:p>
            <a:pPr>
              <a:spcBef>
                <a:spcPts val="600"/>
              </a:spcBef>
              <a:buClr>
                <a:srgbClr val="BFBFBF"/>
              </a:buClr>
            </a:pPr>
            <a:r>
              <a:rPr kumimoji="1" lang="ja-JP" altLang="en-US" sz="1600" dirty="0">
                <a:solidFill>
                  <a:sysClr val="windowText" lastClr="000000"/>
                </a:solidFill>
                <a:latin typeface="+mn-ea"/>
                <a:ea typeface="+mn-ea"/>
              </a:rPr>
              <a:t>それぞれの報酬期待値を</a:t>
            </a:r>
            <a:endParaRPr kumimoji="1" lang="en-US" altLang="ja-JP" sz="1600" dirty="0">
              <a:solidFill>
                <a:sysClr val="windowText" lastClr="000000"/>
              </a:solidFill>
              <a:latin typeface="+mn-ea"/>
              <a:ea typeface="+mn-ea"/>
            </a:endParaRPr>
          </a:p>
          <a:p>
            <a:pPr>
              <a:spcBef>
                <a:spcPts val="600"/>
              </a:spcBef>
              <a:buClr>
                <a:srgbClr val="BFBFBF"/>
              </a:buClr>
            </a:pPr>
            <a:r>
              <a:rPr kumimoji="1" lang="ja-JP" altLang="en-US" sz="1600" dirty="0">
                <a:solidFill>
                  <a:sysClr val="windowText" lastClr="000000"/>
                </a:solidFill>
                <a:latin typeface="+mn-ea"/>
                <a:ea typeface="+mn-ea"/>
              </a:rPr>
              <a:t>計算</a:t>
            </a:r>
            <a:endParaRPr kumimoji="1" lang="en-US" altLang="ja-JP" sz="1600" dirty="0">
              <a:solidFill>
                <a:sysClr val="windowText" lastClr="000000"/>
              </a:solidFill>
              <a:latin typeface="+mn-ea"/>
              <a:ea typeface="+mn-ea"/>
            </a:endParaRPr>
          </a:p>
        </p:txBody>
      </p:sp>
      <p:cxnSp>
        <p:nvCxnSpPr>
          <p:cNvPr id="15" name="直線コネクタ 14">
            <a:extLst>
              <a:ext uri="{FF2B5EF4-FFF2-40B4-BE49-F238E27FC236}">
                <a16:creationId xmlns:a16="http://schemas.microsoft.com/office/drawing/2014/main" id="{DB6FDEBB-E9D5-4468-B9CB-6A17D9A5D217}"/>
              </a:ext>
            </a:extLst>
          </p:cNvPr>
          <p:cNvCxnSpPr>
            <a:cxnSpLocks/>
            <a:endCxn id="13" idx="1"/>
          </p:cNvCxnSpPr>
          <p:nvPr/>
        </p:nvCxnSpPr>
        <p:spPr bwMode="auto">
          <a:xfrm>
            <a:off x="2727626" y="2745981"/>
            <a:ext cx="4664517" cy="8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8572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en-US" altLang="ja-JP" dirty="0"/>
              <a:t>MCMC</a:t>
            </a:r>
            <a:r>
              <a:rPr kumimoji="1" lang="ja-JP" altLang="en-US" dirty="0"/>
              <a:t>によるトンプソン抽出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ロジスティック回帰によって得られるベルヌーイ分布のパラメータの分布を</a:t>
            </a:r>
            <a:r>
              <a:rPr kumimoji="1" lang="en-US" altLang="ja-JP" dirty="0"/>
              <a:t>MCMC</a:t>
            </a:r>
            <a:r>
              <a:rPr kumimoji="1" lang="ja-JP" altLang="en-US" dirty="0"/>
              <a:t>によって推論し、サンプリングして腕を選ぶ</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28</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732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315307"/>
            <a:ext cx="0" cy="378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0" y="3068960"/>
                <a:ext cx="5008171" cy="3021468"/>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b="1" i="1" smtClean="0">
                        <a:latin typeface="Cambria Math" panose="02040503050406030204" pitchFamily="18" charset="0"/>
                        <a:ea typeface="+mn-ea"/>
                      </a:rPr>
                      <m:t>𝝁</m:t>
                    </m:r>
                    <m:r>
                      <a:rPr kumimoji="1" lang="en-US" altLang="ja-JP" sz="1800" b="0" i="1" smtClean="0">
                        <a:latin typeface="Cambria Math" panose="02040503050406030204" pitchFamily="18" charset="0"/>
                        <a:ea typeface="+mn-ea"/>
                      </a:rPr>
                      <m:t>,</m:t>
                    </m:r>
                    <m:r>
                      <a:rPr kumimoji="1" lang="el-GR" altLang="ja-JP" sz="1800" b="1" i="1" smtClean="0">
                        <a:latin typeface="Cambria Math" panose="02040503050406030204" pitchFamily="18" charset="0"/>
                        <a:ea typeface="Cambria Math" panose="02040503050406030204" pitchFamily="18" charset="0"/>
                      </a:rPr>
                      <m:t>𝜮</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時刻</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mn-ea"/>
                      </a:rPr>
                      <m:t>−1</m:t>
                    </m:r>
                  </m:oMath>
                </a14:m>
                <a:r>
                  <a:rPr kumimoji="1" lang="ja-JP" altLang="en-US" sz="1800" dirty="0">
                    <a:latin typeface="+mn-ea"/>
                    <a:ea typeface="+mn-ea"/>
                  </a:rPr>
                  <a:t>までの履歴</a:t>
                </a:r>
                <a14:m>
                  <m:oMath xmlns:m="http://schemas.openxmlformats.org/officeDocument/2006/math">
                    <m:r>
                      <m:rPr>
                        <m:sty m:val="p"/>
                      </m:rPr>
                      <a:rPr kumimoji="1" lang="en-US" altLang="ja-JP" sz="1800" b="0" i="0" dirty="0" smtClean="0">
                        <a:latin typeface="Cambria Math" panose="02040503050406030204" pitchFamily="18" charset="0"/>
                      </a:rPr>
                      <m:t>D</m:t>
                    </m:r>
                    <m:r>
                      <a:rPr kumimoji="1" lang="en-US" altLang="ja-JP" sz="1800" b="0" i="0" dirty="0" smtClean="0">
                        <a:latin typeface="Cambria Math" panose="02040503050406030204" pitchFamily="18" charset="0"/>
                      </a:rPr>
                      <m:t>(</m:t>
                    </m:r>
                    <m:r>
                      <a:rPr kumimoji="1" lang="en-US" altLang="ja-JP" sz="1800" i="1" dirty="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から、腕</a:t>
                </a:r>
                <a14:m>
                  <m:oMath xmlns:m="http://schemas.openxmlformats.org/officeDocument/2006/math">
                    <m:r>
                      <a:rPr kumimoji="1" lang="en-US" altLang="ja-JP" sz="1800" i="1">
                        <a:solidFill>
                          <a:srgbClr val="333333"/>
                        </a:solidFill>
                        <a:latin typeface="Cambria Math" panose="02040503050406030204" pitchFamily="18" charset="0"/>
                      </a:rPr>
                      <m:t>𝑖</m:t>
                    </m:r>
                  </m:oMath>
                </a14:m>
                <a:r>
                  <a:rPr kumimoji="1" lang="ja-JP" altLang="en-US" sz="1800" dirty="0">
                    <a:latin typeface="+mn-ea"/>
                    <a:ea typeface="+mn-ea"/>
                  </a:rPr>
                  <a:t>の</a:t>
                </a:r>
                <a:br>
                  <a:rPr kumimoji="1" lang="en-US" altLang="ja-JP" sz="1800" dirty="0">
                    <a:latin typeface="+mn-ea"/>
                    <a:ea typeface="+mn-ea"/>
                  </a:rPr>
                </a:br>
                <a:r>
                  <a:rPr kumimoji="1" lang="ja-JP" altLang="en-US" sz="1800" dirty="0">
                    <a:latin typeface="+mn-ea"/>
                    <a:ea typeface="+mn-ea"/>
                  </a:rPr>
                  <a:t>特徴量</a:t>
                </a:r>
                <a14:m>
                  <m:oMath xmlns:m="http://schemas.openxmlformats.org/officeDocument/2006/math">
                    <m:sSub>
                      <m:sSubPr>
                        <m:ctrlPr>
                          <a:rPr kumimoji="1" lang="en-US" altLang="ja-JP" sz="180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oMath>
                </a14:m>
                <a:r>
                  <a:rPr kumimoji="1" lang="ja-JP" altLang="en-US" sz="1800" dirty="0">
                    <a:latin typeface="+mn-ea"/>
                    <a:ea typeface="+mn-ea"/>
                  </a:rPr>
                  <a:t>の報酬期待値の事後分布</a:t>
                </a:r>
                <a14:m>
                  <m:oMath xmlns:m="http://schemas.openxmlformats.org/officeDocument/2006/math">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を推論</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報酬期待値のサンプル</a:t>
                </a:r>
                <a14:m>
                  <m:oMath xmlns:m="http://schemas.openxmlformats.org/officeDocument/2006/math">
                    <m:sSub>
                      <m:sSubPr>
                        <m:ctrlPr>
                          <a:rPr kumimoji="1" lang="en-US" altLang="ja-JP" sz="1800" b="0" i="1" dirty="0" smtClean="0">
                            <a:latin typeface="Cambria Math" panose="02040503050406030204" pitchFamily="18" charset="0"/>
                          </a:rPr>
                        </m:ctrlPr>
                      </m:sSubPr>
                      <m:e>
                        <m:acc>
                          <m:accPr>
                            <m:chr m:val="̃"/>
                            <m:ctrlPr>
                              <a:rPr kumimoji="1" lang="en-US" altLang="ja-JP" sz="1800" b="0" i="1" dirty="0" smtClean="0">
                                <a:latin typeface="Cambria Math" panose="02040503050406030204" pitchFamily="18" charset="0"/>
                              </a:rPr>
                            </m:ctrlPr>
                          </m:accPr>
                          <m:e>
                            <m:r>
                              <a:rPr kumimoji="1" lang="ja-JP" altLang="en-US" sz="1800" b="0" i="1" dirty="0" smtClean="0">
                                <a:latin typeface="Cambria Math" panose="02040503050406030204" pitchFamily="18" charset="0"/>
                              </a:rPr>
                              <m:t>𝜃</m:t>
                            </m:r>
                          </m:e>
                        </m:acc>
                      </m:e>
                      <m:sub>
                        <m:sSub>
                          <m:sSubPr>
                            <m:ctrlPr>
                              <a:rPr kumimoji="1" lang="en-US" altLang="ja-JP" sz="1800" i="1" dirty="0">
                                <a:latin typeface="Cambria Math" panose="02040503050406030204" pitchFamily="18" charset="0"/>
                              </a:rPr>
                            </m:ctrlPr>
                          </m:sSubPr>
                          <m:e>
                            <m:r>
                              <a:rPr kumimoji="1" lang="en-US" altLang="ja-JP" sz="1800" b="1" i="1" dirty="0">
                                <a:latin typeface="Cambria Math" panose="02040503050406030204" pitchFamily="18" charset="0"/>
                              </a:rPr>
                              <m:t>𝒙</m:t>
                            </m:r>
                          </m:e>
                          <m:sub>
                            <m:r>
                              <a:rPr kumimoji="1" lang="en-US" altLang="ja-JP" sz="1800" i="1" dirty="0">
                                <a:latin typeface="Cambria Math" panose="02040503050406030204" pitchFamily="18" charset="0"/>
                              </a:rPr>
                              <m:t>𝑖</m:t>
                            </m:r>
                            <m:r>
                              <a:rPr kumimoji="1" lang="en-US" altLang="ja-JP" sz="1800" i="1" dirty="0">
                                <a:latin typeface="Cambria Math" panose="02040503050406030204" pitchFamily="18" charset="0"/>
                              </a:rPr>
                              <m:t>,</m:t>
                            </m:r>
                            <m:r>
                              <a:rPr kumimoji="1" lang="en-US" altLang="ja-JP" sz="1800" i="1" dirty="0">
                                <a:latin typeface="Cambria Math" panose="02040503050406030204" pitchFamily="18" charset="0"/>
                              </a:rPr>
                              <m:t>𝑡</m:t>
                            </m:r>
                          </m:sub>
                        </m:sSub>
                      </m:sub>
                    </m:sSub>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を生成</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0" y="3068960"/>
                <a:ext cx="5008171" cy="3021468"/>
              </a:xfrm>
              <a:prstGeom prst="rect">
                <a:avLst/>
              </a:prstGeom>
              <a:blipFill>
                <a:blip r:embed="rId2"/>
                <a:stretch>
                  <a:fillRect l="-1705" t="-605" r="-122" b="-4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304367"/>
                <a:ext cx="19475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304367"/>
                <a:ext cx="1947535" cy="400110"/>
              </a:xfrm>
              <a:prstGeom prst="rect">
                <a:avLst/>
              </a:prstGeom>
              <a:blipFill>
                <a:blip r:embed="rId3"/>
                <a:stretch>
                  <a:fillRect r="-2508" b="-10606"/>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DF787E80-B9AC-4B53-A0C5-26B3AD723EDA}"/>
              </a:ext>
            </a:extLst>
          </p:cNvPr>
          <p:cNvGrpSpPr/>
          <p:nvPr/>
        </p:nvGrpSpPr>
        <p:grpSpPr>
          <a:xfrm>
            <a:off x="1127448" y="5693536"/>
            <a:ext cx="2146253" cy="769229"/>
            <a:chOff x="1127448" y="5693536"/>
            <a:chExt cx="2146253" cy="769229"/>
          </a:xfrm>
        </p:grpSpPr>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5" name="グループ化 24">
            <a:extLst>
              <a:ext uri="{FF2B5EF4-FFF2-40B4-BE49-F238E27FC236}">
                <a16:creationId xmlns:a16="http://schemas.microsoft.com/office/drawing/2014/main" id="{32FC9DF2-241D-447B-891D-C4236AB967CE}"/>
              </a:ext>
            </a:extLst>
          </p:cNvPr>
          <p:cNvGrpSpPr/>
          <p:nvPr/>
        </p:nvGrpSpPr>
        <p:grpSpPr>
          <a:xfrm>
            <a:off x="1127448" y="4536537"/>
            <a:ext cx="2407966" cy="778770"/>
            <a:chOff x="1127448" y="4554806"/>
            <a:chExt cx="2407966" cy="778770"/>
          </a:xfrm>
        </p:grpSpPr>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54806"/>
              <a:ext cx="908721" cy="77877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744136"/>
                  <a:ext cx="14992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744136"/>
                  <a:ext cx="1499246" cy="400110"/>
                </a:xfrm>
                <a:prstGeom prst="rect">
                  <a:avLst/>
                </a:prstGeom>
                <a:blipFill>
                  <a:blip r:embed="rId7"/>
                  <a:stretch>
                    <a:fillRect b="-10606"/>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32E32D10-3CA3-48A4-8729-EF3E7CB4BA9F}"/>
              </a:ext>
            </a:extLst>
          </p:cNvPr>
          <p:cNvGrpSpPr/>
          <p:nvPr/>
        </p:nvGrpSpPr>
        <p:grpSpPr>
          <a:xfrm>
            <a:off x="1127448" y="3053928"/>
            <a:ext cx="1584177" cy="750144"/>
            <a:chOff x="1127448" y="3053928"/>
            <a:chExt cx="1584177" cy="750144"/>
          </a:xfrm>
        </p:grpSpPr>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p:grpSp>
        <p:nvGrpSpPr>
          <p:cNvPr id="26" name="グループ化 25">
            <a:extLst>
              <a:ext uri="{FF2B5EF4-FFF2-40B4-BE49-F238E27FC236}">
                <a16:creationId xmlns:a16="http://schemas.microsoft.com/office/drawing/2014/main" id="{81FC1F60-B965-40EA-844D-61A66226B4C6}"/>
              </a:ext>
            </a:extLst>
          </p:cNvPr>
          <p:cNvGrpSpPr/>
          <p:nvPr/>
        </p:nvGrpSpPr>
        <p:grpSpPr>
          <a:xfrm>
            <a:off x="2036168" y="3793132"/>
            <a:ext cx="2475653" cy="754345"/>
            <a:chOff x="2036168" y="3732644"/>
            <a:chExt cx="2475653" cy="754345"/>
          </a:xfrm>
        </p:grpSpPr>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732644"/>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732644"/>
                  <a:ext cx="1237533" cy="400110"/>
                </a:xfrm>
                <a:prstGeom prst="rect">
                  <a:avLst/>
                </a:prstGeom>
                <a:blipFill>
                  <a:blip r:embed="rId11"/>
                  <a:stretch>
                    <a:fillRect r="-19704"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F3FCC13-8411-4642-837B-B22FC77E7AAF}"/>
                    </a:ext>
                  </a:extLst>
                </p:cNvPr>
                <p:cNvSpPr txBox="1"/>
                <p:nvPr/>
              </p:nvSpPr>
              <p:spPr>
                <a:xfrm>
                  <a:off x="2036168" y="4086879"/>
                  <a:ext cx="24756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000" i="0" smtClean="0">
                            <a:latin typeface="Cambria Math" panose="02040503050406030204" pitchFamily="18" charset="0"/>
                            <a:ea typeface="+mn-ea"/>
                          </a:rPr>
                          <m:t>logit</m:t>
                        </m:r>
                        <m:r>
                          <m:rPr>
                            <m:nor/>
                          </m:rPr>
                          <a:rPr kumimoji="1" lang="en-US" altLang="ja-JP" sz="2000" b="0" i="0"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m:rPr>
                            <m:nor/>
                          </m:rPr>
                          <a:rPr kumimoji="1" lang="en-US" altLang="ja-JP" sz="2000" b="0" i="0"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b="0" i="1" smtClean="0">
                                <a:latin typeface="Cambria Math" panose="02040503050406030204" pitchFamily="18" charset="0"/>
                                <a:ea typeface="+mn-ea"/>
                              </a:rPr>
                              <m:t>𝑇</m:t>
                            </m:r>
                          </m:sup>
                        </m:sSup>
                        <m:r>
                          <a:rPr kumimoji="1" lang="en-US" altLang="ja-JP" sz="2000" b="1" i="1" smtClean="0">
                            <a:latin typeface="Cambria Math" panose="02040503050406030204" pitchFamily="18" charset="0"/>
                            <a:ea typeface="+mn-ea"/>
                          </a:rPr>
                          <m:t>𝒘</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BF3FCC13-8411-4642-837B-B22FC77E7AAF}"/>
                    </a:ext>
                  </a:extLst>
                </p:cNvPr>
                <p:cNvSpPr txBox="1">
                  <a:spLocks noRot="1" noChangeAspect="1" noMove="1" noResize="1" noEditPoints="1" noAdjustHandles="1" noChangeArrowheads="1" noChangeShapeType="1" noTextEdit="1"/>
                </p:cNvSpPr>
                <p:nvPr/>
              </p:nvSpPr>
              <p:spPr>
                <a:xfrm>
                  <a:off x="2036168" y="4086879"/>
                  <a:ext cx="2475653" cy="400110"/>
                </a:xfrm>
                <a:prstGeom prst="rect">
                  <a:avLst/>
                </a:prstGeom>
                <a:blipFill>
                  <a:blip r:embed="rId12"/>
                  <a:stretch>
                    <a:fillRect b="-12121"/>
                  </a:stretch>
                </a:blipFill>
              </p:spPr>
              <p:txBody>
                <a:bodyPr/>
                <a:lstStyle/>
                <a:p>
                  <a:r>
                    <a:rPr lang="ja-JP" altLang="en-US">
                      <a:noFill/>
                    </a:rPr>
                    <a:t> </a:t>
                  </a:r>
                </a:p>
              </p:txBody>
            </p:sp>
          </mc:Fallback>
        </mc:AlternateContent>
      </p:grpSp>
      <p:grpSp>
        <p:nvGrpSpPr>
          <p:cNvPr id="27" name="グループ化 26">
            <a:extLst>
              <a:ext uri="{FF2B5EF4-FFF2-40B4-BE49-F238E27FC236}">
                <a16:creationId xmlns:a16="http://schemas.microsoft.com/office/drawing/2014/main" id="{E39DBEC3-C058-4028-A481-9693F6FF72EC}"/>
              </a:ext>
            </a:extLst>
          </p:cNvPr>
          <p:cNvGrpSpPr/>
          <p:nvPr/>
        </p:nvGrpSpPr>
        <p:grpSpPr>
          <a:xfrm>
            <a:off x="3549833" y="2894630"/>
            <a:ext cx="2847332" cy="1296866"/>
            <a:chOff x="7562409" y="5228587"/>
            <a:chExt cx="2427850" cy="1137173"/>
          </a:xfrm>
        </p:grpSpPr>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19FC63C2-5346-406C-965F-CAD052C60F5A}"/>
                    </a:ext>
                  </a:extLst>
                </p:cNvPr>
                <p:cNvSpPr/>
                <p:nvPr/>
              </p:nvSpPr>
              <p:spPr bwMode="auto">
                <a:xfrm>
                  <a:off x="7562409" y="5228587"/>
                  <a:ext cx="2427850" cy="980750"/>
                </a:xfrm>
                <a:prstGeom prst="rect">
                  <a:avLst/>
                </a:prstGeom>
                <a:solidFill>
                  <a:schemeClr val="accent1"/>
                </a:solid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sSub>
                        <m:sSubPr>
                          <m:ctrlPr>
                            <a:rPr kumimoji="1" lang="en-US" altLang="ja-JP"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Pr>
                        <m:e>
                          <m:r>
                            <a:rPr kumimoji="1" lang="ja-JP" altLang="en-US" sz="1800" b="0" i="1" u="none" strike="noStrike" kern="1200" cap="none" spc="0" normalizeH="0" baseline="0" noProof="0">
                              <a:ln>
                                <a:noFill/>
                              </a:ln>
                              <a:solidFill>
                                <a:schemeClr val="bg1"/>
                              </a:solidFill>
                              <a:effectLst/>
                              <a:uLnTx/>
                              <a:uFillTx/>
                              <a:latin typeface="Cambria Math" panose="02040503050406030204" pitchFamily="18" charset="0"/>
                              <a:cs typeface="+mn-cs"/>
                            </a:rPr>
                            <m:t>𝜃</m:t>
                          </m:r>
                        </m:e>
                        <m:sub>
                          <m:r>
                            <a:rPr kumimoji="1" lang="en-US" altLang="ja-JP" sz="1800" b="0" i="1" u="none" strike="noStrike" kern="1200" cap="none" spc="0" normalizeH="0" baseline="0" noProof="0">
                              <a:ln>
                                <a:noFill/>
                              </a:ln>
                              <a:solidFill>
                                <a:schemeClr val="bg1"/>
                              </a:solidFill>
                              <a:effectLst/>
                              <a:uLnTx/>
                              <a:uFillTx/>
                              <a:latin typeface="Cambria Math" panose="02040503050406030204" pitchFamily="18" charset="0"/>
                              <a:cs typeface="+mn-cs"/>
                            </a:rPr>
                            <m:t>𝑥</m:t>
                          </m:r>
                        </m:sub>
                      </m:sSub>
                    </m:oMath>
                  </a14:m>
                  <a:r>
                    <a:rPr kumimoji="1" lang="ja-JP" altLang="en-US" sz="1600" b="1" dirty="0">
                      <a:solidFill>
                        <a:schemeClr val="bg1"/>
                      </a:solidFill>
                      <a:latin typeface="+mn-ea"/>
                      <a:ea typeface="+mn-ea"/>
                    </a:rPr>
                    <a:t>の事後分布を</a:t>
                  </a:r>
                  <a:r>
                    <a:rPr kumimoji="1" lang="en-US" altLang="ja-JP" sz="1600" b="1" dirty="0">
                      <a:solidFill>
                        <a:schemeClr val="bg1"/>
                      </a:solidFill>
                      <a:latin typeface="+mn-ea"/>
                      <a:ea typeface="+mn-ea"/>
                    </a:rPr>
                    <a:t>MCMC</a:t>
                  </a:r>
                  <a:r>
                    <a:rPr kumimoji="1" lang="ja-JP" altLang="en-US" sz="1600" b="1" dirty="0">
                      <a:solidFill>
                        <a:schemeClr val="bg1"/>
                      </a:solidFill>
                      <a:latin typeface="+mn-ea"/>
                      <a:ea typeface="+mn-ea"/>
                    </a:rPr>
                    <a:t>で</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推論し、その分布を用いて</a:t>
                  </a:r>
                  <a:endParaRPr kumimoji="1" lang="en-US" altLang="ja-JP" sz="1600" b="1" dirty="0">
                    <a:solidFill>
                      <a:schemeClr val="bg1"/>
                    </a:solidFill>
                    <a:latin typeface="+mn-ea"/>
                    <a:ea typeface="+mn-ea"/>
                  </a:endParaRPr>
                </a:p>
                <a:p>
                  <a:pPr>
                    <a:spcBef>
                      <a:spcPts val="600"/>
                    </a:spcBef>
                    <a:buClr>
                      <a:srgbClr val="BFBFBF"/>
                    </a:buClr>
                  </a:pPr>
                  <a:r>
                    <a:rPr kumimoji="1" lang="ja-JP" altLang="en-US" sz="1600" b="1" dirty="0">
                      <a:solidFill>
                        <a:schemeClr val="bg1"/>
                      </a:solidFill>
                      <a:latin typeface="+mn-ea"/>
                      <a:ea typeface="+mn-ea"/>
                    </a:rPr>
                    <a:t>サンプリング</a:t>
                  </a:r>
                  <a:endParaRPr kumimoji="1" lang="en-US" altLang="ja-JP" sz="1600" b="1" dirty="0">
                    <a:solidFill>
                      <a:schemeClr val="bg1"/>
                    </a:solidFill>
                    <a:latin typeface="+mn-ea"/>
                    <a:ea typeface="+mn-ea"/>
                  </a:endParaRPr>
                </a:p>
              </p:txBody>
            </p:sp>
          </mc:Choice>
          <mc:Fallback xmlns="">
            <p:sp>
              <p:nvSpPr>
                <p:cNvPr id="28" name="正方形/長方形 27">
                  <a:extLst>
                    <a:ext uri="{FF2B5EF4-FFF2-40B4-BE49-F238E27FC236}">
                      <a16:creationId xmlns:a16="http://schemas.microsoft.com/office/drawing/2014/main" id="{19FC63C2-5346-406C-965F-CAD052C60F5A}"/>
                    </a:ext>
                  </a:extLst>
                </p:cNvPr>
                <p:cNvSpPr>
                  <a:spLocks noRot="1" noChangeAspect="1" noMove="1" noResize="1" noEditPoints="1" noAdjustHandles="1" noChangeArrowheads="1" noChangeShapeType="1" noTextEdit="1"/>
                </p:cNvSpPr>
                <p:nvPr/>
              </p:nvSpPr>
              <p:spPr bwMode="auto">
                <a:xfrm>
                  <a:off x="7562409" y="5228587"/>
                  <a:ext cx="2427850" cy="980750"/>
                </a:xfrm>
                <a:prstGeom prst="rect">
                  <a:avLst/>
                </a:prstGeom>
                <a:blipFill>
                  <a:blip r:embed="rId13"/>
                  <a:stretch>
                    <a:fillRect b="-218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29" name="二等辺三角形 28">
              <a:extLst>
                <a:ext uri="{FF2B5EF4-FFF2-40B4-BE49-F238E27FC236}">
                  <a16:creationId xmlns:a16="http://schemas.microsoft.com/office/drawing/2014/main" id="{BB76F9F1-A3D8-458F-8588-84FD7461B405}"/>
                </a:ext>
              </a:extLst>
            </p:cNvPr>
            <p:cNvSpPr/>
            <p:nvPr/>
          </p:nvSpPr>
          <p:spPr bwMode="auto">
            <a:xfrm rot="10800000">
              <a:off x="7648912" y="6208233"/>
              <a:ext cx="393016" cy="157527"/>
            </a:xfrm>
            <a:prstGeom prst="triangl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grpSp>
        <p:nvGrpSpPr>
          <p:cNvPr id="30" name="グループ化 29">
            <a:extLst>
              <a:ext uri="{FF2B5EF4-FFF2-40B4-BE49-F238E27FC236}">
                <a16:creationId xmlns:a16="http://schemas.microsoft.com/office/drawing/2014/main" id="{57CC044C-FE1C-46E2-A97A-0F74C665E6C3}"/>
              </a:ext>
            </a:extLst>
          </p:cNvPr>
          <p:cNvGrpSpPr/>
          <p:nvPr/>
        </p:nvGrpSpPr>
        <p:grpSpPr>
          <a:xfrm>
            <a:off x="3979957" y="5125977"/>
            <a:ext cx="2376380" cy="1118478"/>
            <a:chOff x="8332071" y="5512465"/>
            <a:chExt cx="2376380" cy="795475"/>
          </a:xfrm>
          <a:solidFill>
            <a:schemeClr val="bg2"/>
          </a:solidFill>
        </p:grpSpPr>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0EFE3C21-9959-46F7-8E45-1A34128241E6}"/>
                    </a:ext>
                  </a:extLst>
                </p:cNvPr>
                <p:cNvSpPr/>
                <p:nvPr/>
              </p:nvSpPr>
              <p:spPr bwMode="auto">
                <a:xfrm>
                  <a:off x="8588053" y="5512465"/>
                  <a:ext cx="2120398" cy="795475"/>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600" b="0" i="1" smtClean="0">
                          <a:solidFill>
                            <a:schemeClr val="tx1"/>
                          </a:solidFill>
                          <a:latin typeface="Cambria Math" panose="02040503050406030204" pitchFamily="18" charset="0"/>
                          <a:ea typeface="+mn-ea"/>
                        </a:rPr>
                        <m:t>𝑟</m:t>
                      </m:r>
                      <m:r>
                        <a:rPr kumimoji="1" lang="ja-JP" altLang="en-US" sz="1600" i="1">
                          <a:latin typeface="Cambria Math" panose="02040503050406030204" pitchFamily="18" charset="0"/>
                          <a:ea typeface="+mn-ea"/>
                        </a:rPr>
                        <m:t>が</m:t>
                      </m:r>
                    </m:oMath>
                  </a14:m>
                  <a:r>
                    <a:rPr kumimoji="1" lang="ja-JP" altLang="en-US" sz="1600" dirty="0">
                      <a:solidFill>
                        <a:schemeClr val="tx1"/>
                      </a:solidFill>
                      <a:latin typeface="+mn-ea"/>
                      <a:ea typeface="+mn-ea"/>
                    </a:rPr>
                    <a:t>従う分布を</a:t>
                  </a:r>
                  <a:endParaRPr kumimoji="1" lang="en-US" altLang="ja-JP" sz="1600" dirty="0">
                    <a:solidFill>
                      <a:schemeClr val="tx1"/>
                    </a:solidFill>
                    <a:latin typeface="+mn-ea"/>
                    <a:ea typeface="+mn-ea"/>
                  </a:endParaRPr>
                </a:p>
                <a:p>
                  <a:pPr>
                    <a:spcBef>
                      <a:spcPts val="600"/>
                    </a:spcBef>
                    <a:buClr>
                      <a:srgbClr val="BFBFBF"/>
                    </a:buClr>
                  </a:pPr>
                  <a:r>
                    <a:rPr kumimoji="1" lang="ja-JP" altLang="en-US" sz="1600" dirty="0">
                      <a:latin typeface="+mn-ea"/>
                      <a:ea typeface="+mn-ea"/>
                    </a:rPr>
                    <a:t>ベルヌーイ分布と</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することが</a:t>
                  </a:r>
                  <a:r>
                    <a:rPr kumimoji="1" lang="ja-JP" altLang="en-US" sz="1600" dirty="0">
                      <a:solidFill>
                        <a:schemeClr val="tx1"/>
                      </a:solidFill>
                      <a:latin typeface="+mn-ea"/>
                      <a:ea typeface="+mn-ea"/>
                    </a:rPr>
                    <a:t>できる</a:t>
                  </a:r>
                  <a:endParaRPr kumimoji="1" lang="en-US" altLang="ja-JP" sz="1600" dirty="0">
                    <a:solidFill>
                      <a:schemeClr val="tx1"/>
                    </a:solidFill>
                    <a:latin typeface="+mn-ea"/>
                    <a:ea typeface="+mn-ea"/>
                  </a:endParaRPr>
                </a:p>
              </p:txBody>
            </p:sp>
          </mc:Choice>
          <mc:Fallback xmlns="">
            <p:sp>
              <p:nvSpPr>
                <p:cNvPr id="31" name="正方形/長方形 30">
                  <a:extLst>
                    <a:ext uri="{FF2B5EF4-FFF2-40B4-BE49-F238E27FC236}">
                      <a16:creationId xmlns:a16="http://schemas.microsoft.com/office/drawing/2014/main" id="{0EFE3C21-9959-46F7-8E45-1A34128241E6}"/>
                    </a:ext>
                  </a:extLst>
                </p:cNvPr>
                <p:cNvSpPr>
                  <a:spLocks noRot="1" noChangeAspect="1" noMove="1" noResize="1" noEditPoints="1" noAdjustHandles="1" noChangeArrowheads="1" noChangeShapeType="1" noTextEdit="1"/>
                </p:cNvSpPr>
                <p:nvPr/>
              </p:nvSpPr>
              <p:spPr bwMode="auto">
                <a:xfrm>
                  <a:off x="8588053" y="5512465"/>
                  <a:ext cx="2120398" cy="795475"/>
                </a:xfrm>
                <a:prstGeom prst="rect">
                  <a:avLst/>
                </a:prstGeom>
                <a:blipFill>
                  <a:blip r:embed="rId14"/>
                  <a:stretch>
                    <a:fillRect b="-1093"/>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
          <p:nvSpPr>
            <p:cNvPr id="32" name="二等辺三角形 31">
              <a:extLst>
                <a:ext uri="{FF2B5EF4-FFF2-40B4-BE49-F238E27FC236}">
                  <a16:creationId xmlns:a16="http://schemas.microsoft.com/office/drawing/2014/main" id="{9A532EA9-8E7C-4913-8224-DC6B60B1E3A2}"/>
                </a:ext>
              </a:extLst>
            </p:cNvPr>
            <p:cNvSpPr/>
            <p:nvPr/>
          </p:nvSpPr>
          <p:spPr bwMode="auto">
            <a:xfrm rot="5400000" flipV="1">
              <a:off x="8340322" y="5639245"/>
              <a:ext cx="239480" cy="255981"/>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spTree>
    <p:extLst>
      <p:ext uri="{BB962C8B-B14F-4D97-AF65-F5344CB8AC3E}">
        <p14:creationId xmlns:p14="http://schemas.microsoft.com/office/powerpoint/2010/main" val="23853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MCMC</a:t>
            </a:r>
            <a:r>
              <a:rPr kumimoji="1" lang="ja-JP" altLang="en-US" dirty="0"/>
              <a:t>によるトンプソン抽出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非常によい成果を挙げているが、計算時間がかかりすぎる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14" y="1981091"/>
            <a:ext cx="6287943" cy="419196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6096000" y="2204864"/>
            <a:ext cx="3048972" cy="276999"/>
          </a:xfrm>
          <a:prstGeom prst="rect">
            <a:avLst/>
          </a:prstGeom>
          <a:noFill/>
        </p:spPr>
        <p:txBody>
          <a:bodyPr wrap="square" rtlCol="0">
            <a:spAutoFit/>
          </a:bodyPr>
          <a:lstStyle/>
          <a:p>
            <a:pPr algn="l"/>
            <a:r>
              <a:rPr kumimoji="1" lang="en-US" altLang="ja-JP" sz="1200" dirty="0">
                <a:latin typeface="+mn-ea"/>
                <a:ea typeface="+mn-ea"/>
              </a:rPr>
              <a:t>T=1000</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6096000" y="2693238"/>
                <a:ext cx="1368152" cy="523220"/>
              </a:xfrm>
              <a:prstGeom prst="rect">
                <a:avLst/>
              </a:prstGeom>
              <a:noFill/>
            </p:spPr>
            <p:txBody>
              <a:bodyPr wrap="square" rtlCol="0">
                <a:spAutoFit/>
              </a:bodyPr>
              <a:lstStyle/>
              <a:p>
                <a:r>
                  <a:rPr kumimoji="1" lang="ja-JP" altLang="en-US" b="1" dirty="0"/>
                  <a:t> </a:t>
                </a:r>
                <a14:m>
                  <m:oMath xmlns:m="http://schemas.openxmlformats.org/officeDocument/2006/math">
                    <m:r>
                      <a:rPr kumimoji="1" lang="ja-JP" altLang="en-US" b="1" i="1">
                        <a:latin typeface="Cambria Math" panose="02040503050406030204" pitchFamily="18" charset="0"/>
                      </a:rPr>
                      <m:t>𝝁</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(0,0,0)</m:t>
                        </m:r>
                      </m:e>
                      <m:sup>
                        <m:r>
                          <a:rPr kumimoji="1" lang="en-US" altLang="ja-JP" sz="1400" b="0" i="1" smtClean="0">
                            <a:latin typeface="Cambria Math" panose="02040503050406030204" pitchFamily="18" charset="0"/>
                          </a:rPr>
                          <m:t>𝑇</m:t>
                        </m:r>
                      </m:sup>
                    </m:sSup>
                  </m:oMath>
                </a14:m>
                <a:endParaRPr kumimoji="1" lang="en-US" altLang="ja-JP" dirty="0"/>
              </a:p>
              <a:p>
                <a:r>
                  <a:rPr kumimoji="1" lang="en-US" altLang="ja-JP" b="1" dirty="0">
                    <a:ea typeface="Cambria Math" panose="02040503050406030204" pitchFamily="18" charset="0"/>
                  </a:rPr>
                  <a:t> </a:t>
                </a:r>
                <a14:m>
                  <m:oMath xmlns:m="http://schemas.openxmlformats.org/officeDocument/2006/math">
                    <m:r>
                      <a:rPr kumimoji="1" lang="el-GR" altLang="ja-JP" b="1" i="1">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=10</m:t>
                    </m:r>
                    <m:sSub>
                      <m:sSubPr>
                        <m:ctrlPr>
                          <a:rPr kumimoji="1" lang="en-US" altLang="ja-JP" b="0" i="1" smtClean="0">
                            <a:latin typeface="Cambria Math" panose="02040503050406030204" pitchFamily="18" charset="0"/>
                            <a:ea typeface="+mn-ea"/>
                          </a:rPr>
                        </m:ctrlPr>
                      </m:sSubPr>
                      <m:e>
                        <m:r>
                          <a:rPr kumimoji="1" lang="en-US" altLang="ja-JP" b="0" i="1" smtClean="0">
                            <a:latin typeface="Cambria Math" panose="02040503050406030204" pitchFamily="18" charset="0"/>
                            <a:ea typeface="+mn-ea"/>
                          </a:rPr>
                          <m:t>𝐼</m:t>
                        </m:r>
                      </m:e>
                      <m:sub>
                        <m:r>
                          <a:rPr kumimoji="1" lang="en-US" altLang="ja-JP" b="0" i="1" smtClean="0">
                            <a:latin typeface="Cambria Math" panose="02040503050406030204" pitchFamily="18" charset="0"/>
                            <a:ea typeface="+mn-ea"/>
                          </a:rPr>
                          <m:t>3</m:t>
                        </m:r>
                      </m:sub>
                    </m:sSub>
                  </m:oMath>
                </a14:m>
                <a:endParaRPr kumimoji="1" lang="en-US" altLang="ja-JP" dirty="0">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6096000" y="2693238"/>
                <a:ext cx="1368152" cy="523220"/>
              </a:xfrm>
              <a:prstGeom prst="rect">
                <a:avLst/>
              </a:prstGeom>
              <a:blipFill>
                <a:blip r:embed="rId3"/>
                <a:stretch>
                  <a:fillRect/>
                </a:stretch>
              </a:blipFill>
            </p:spPr>
            <p:txBody>
              <a:bodyPr/>
              <a:lstStyle/>
              <a:p>
                <a:r>
                  <a:rPr lang="ja-JP" altLang="en-US">
                    <a:noFill/>
                  </a:rPr>
                  <a:t> </a:t>
                </a:r>
              </a:p>
            </p:txBody>
          </p:sp>
        </mc:Fallback>
      </mc:AlternateContent>
      <p:sp>
        <p:nvSpPr>
          <p:cNvPr id="9" name="吹き出し: 四角形 8">
            <a:extLst>
              <a:ext uri="{FF2B5EF4-FFF2-40B4-BE49-F238E27FC236}">
                <a16:creationId xmlns:a16="http://schemas.microsoft.com/office/drawing/2014/main" id="{A2EE88D1-C0FA-4234-A331-BBC801B8EC59}"/>
              </a:ext>
            </a:extLst>
          </p:cNvPr>
          <p:cNvSpPr/>
          <p:nvPr/>
        </p:nvSpPr>
        <p:spPr bwMode="auto">
          <a:xfrm>
            <a:off x="6319478" y="3356701"/>
            <a:ext cx="1864753" cy="783690"/>
          </a:xfrm>
          <a:prstGeom prst="wedgeRectCallout">
            <a:avLst>
              <a:gd name="adj1" fmla="val -58346"/>
              <a:gd name="adj2" fmla="val -19152"/>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a:t>
            </a:r>
            <a:r>
              <a:rPr kumimoji="1" lang="en-US" altLang="ja-JP" sz="1600" b="1" dirty="0">
                <a:solidFill>
                  <a:schemeClr val="bg1"/>
                </a:solidFill>
                <a:latin typeface="+mn-ea"/>
                <a:ea typeface="+mn-ea"/>
              </a:rPr>
              <a:t>90%</a:t>
            </a:r>
            <a:r>
              <a:rPr kumimoji="1" lang="ja-JP" altLang="en-US" sz="1600" b="1" dirty="0">
                <a:solidFill>
                  <a:schemeClr val="bg1"/>
                </a:solidFill>
                <a:latin typeface="+mn-ea"/>
                <a:ea typeface="+mn-ea"/>
              </a:rPr>
              <a:t>以上</a:t>
            </a:r>
            <a:r>
              <a:rPr kumimoji="1" lang="en-US" altLang="ja-JP" sz="1600" b="1" dirty="0">
                <a:solidFill>
                  <a:schemeClr val="bg1"/>
                </a:solidFill>
                <a:latin typeface="+mn-ea"/>
                <a:ea typeface="+mn-ea"/>
              </a:rPr>
              <a:t>!</a:t>
            </a:r>
          </a:p>
        </p:txBody>
      </p:sp>
      <p:sp>
        <p:nvSpPr>
          <p:cNvPr id="12" name="テキスト ボックス 11">
            <a:extLst>
              <a:ext uri="{FF2B5EF4-FFF2-40B4-BE49-F238E27FC236}">
                <a16:creationId xmlns:a16="http://schemas.microsoft.com/office/drawing/2014/main" id="{9FC7DC36-7436-4077-AFD8-C47C1A04750D}"/>
              </a:ext>
            </a:extLst>
          </p:cNvPr>
          <p:cNvSpPr txBox="1"/>
          <p:nvPr/>
        </p:nvSpPr>
        <p:spPr>
          <a:xfrm>
            <a:off x="7159888" y="4716896"/>
            <a:ext cx="4662526" cy="1846659"/>
          </a:xfrm>
          <a:prstGeom prst="rect">
            <a:avLst/>
          </a:prstGeom>
          <a:noFill/>
        </p:spPr>
        <p:txBody>
          <a:bodyPr wrap="square" rtlCol="0">
            <a:spAutoFit/>
          </a:bodyPr>
          <a:lstStyle/>
          <a:p>
            <a:r>
              <a:rPr kumimoji="1" lang="ja-JP" altLang="en-US" sz="1800" dirty="0">
                <a:latin typeface="+mn-ea"/>
                <a:ea typeface="+mn-ea"/>
              </a:rPr>
              <a:t>ただし、</a:t>
            </a:r>
            <a:r>
              <a:rPr kumimoji="1" lang="en-US" altLang="ja-JP" sz="1800" dirty="0">
                <a:latin typeface="+mn-ea"/>
                <a:ea typeface="+mn-ea"/>
              </a:rPr>
              <a:t>T=1000</a:t>
            </a:r>
            <a:r>
              <a:rPr kumimoji="1" lang="ja-JP" altLang="en-US" sz="1800" dirty="0">
                <a:latin typeface="+mn-ea"/>
                <a:ea typeface="+mn-ea"/>
              </a:rPr>
              <a:t>回の反復を</a:t>
            </a:r>
            <a:r>
              <a:rPr kumimoji="1" lang="en-US" altLang="ja-JP" sz="1800" dirty="0">
                <a:latin typeface="+mn-ea"/>
                <a:ea typeface="+mn-ea"/>
              </a:rPr>
              <a:t>N=20</a:t>
            </a:r>
            <a:r>
              <a:rPr kumimoji="1" lang="ja-JP" altLang="en-US" sz="1800" dirty="0">
                <a:latin typeface="+mn-ea"/>
                <a:ea typeface="+mn-ea"/>
              </a:rPr>
              <a:t>回シミュレーションした際にかかった時間は</a:t>
            </a:r>
            <a:endParaRPr kumimoji="1" lang="en-US" altLang="ja-JP" sz="1800" dirty="0">
              <a:latin typeface="+mn-ea"/>
              <a:ea typeface="+mn-ea"/>
            </a:endParaRPr>
          </a:p>
          <a:p>
            <a:r>
              <a:rPr kumimoji="1" lang="en-US" altLang="ja-JP" sz="2400" b="1" dirty="0">
                <a:latin typeface="+mn-ea"/>
                <a:ea typeface="+mn-ea"/>
              </a:rPr>
              <a:t>9</a:t>
            </a:r>
            <a:r>
              <a:rPr kumimoji="1" lang="ja-JP" altLang="en-US" sz="2400" b="1" dirty="0">
                <a:latin typeface="+mn-ea"/>
                <a:ea typeface="+mn-ea"/>
              </a:rPr>
              <a:t>時間</a:t>
            </a:r>
            <a:r>
              <a:rPr kumimoji="1" lang="en-US" altLang="ja-JP" sz="2400" b="1" dirty="0">
                <a:latin typeface="+mn-ea"/>
                <a:ea typeface="+mn-ea"/>
              </a:rPr>
              <a:t>42</a:t>
            </a:r>
            <a:r>
              <a:rPr kumimoji="1" lang="ja-JP" altLang="en-US" sz="2400" b="1" dirty="0">
                <a:latin typeface="+mn-ea"/>
                <a:ea typeface="+mn-ea"/>
              </a:rPr>
              <a:t>分</a:t>
            </a:r>
            <a:endParaRPr kumimoji="1" lang="en-US" altLang="ja-JP" sz="2400" b="1" dirty="0">
              <a:latin typeface="+mn-ea"/>
              <a:ea typeface="+mn-ea"/>
            </a:endParaRPr>
          </a:p>
          <a:p>
            <a:r>
              <a:rPr kumimoji="1" lang="en-US" altLang="ja-JP" sz="1800" dirty="0">
                <a:latin typeface="+mn-ea"/>
                <a:ea typeface="+mn-ea"/>
              </a:rPr>
              <a:t>T=1000, N=1000 </a:t>
            </a:r>
            <a:r>
              <a:rPr kumimoji="1" lang="ja-JP" altLang="en-US" sz="1800" dirty="0">
                <a:latin typeface="+mn-ea"/>
                <a:ea typeface="+mn-ea"/>
              </a:rPr>
              <a:t>の普通のトンプソン抽出では</a:t>
            </a:r>
            <a:r>
              <a:rPr kumimoji="1" lang="en-US" altLang="ja-JP" sz="1800" dirty="0">
                <a:latin typeface="+mn-ea"/>
                <a:ea typeface="+mn-ea"/>
              </a:rPr>
              <a:t>4</a:t>
            </a:r>
            <a:r>
              <a:rPr kumimoji="1" lang="ja-JP" altLang="en-US" sz="1800" dirty="0">
                <a:latin typeface="+mn-ea"/>
                <a:ea typeface="+mn-ea"/>
              </a:rPr>
              <a:t>秒でシミュレーションが完了するため、</a:t>
            </a:r>
            <a:r>
              <a:rPr kumimoji="1" lang="en-US" altLang="ja-JP" sz="1800" dirty="0">
                <a:latin typeface="+mn-ea"/>
                <a:ea typeface="+mn-ea"/>
              </a:rPr>
              <a:t>MCMC</a:t>
            </a:r>
            <a:r>
              <a:rPr kumimoji="1" lang="ja-JP" altLang="en-US" sz="1800" dirty="0">
                <a:latin typeface="+mn-ea"/>
                <a:ea typeface="+mn-ea"/>
              </a:rPr>
              <a:t>に時間を取られすぎている</a:t>
            </a:r>
          </a:p>
        </p:txBody>
      </p:sp>
      <p:grpSp>
        <p:nvGrpSpPr>
          <p:cNvPr id="13" name="グループ化 12">
            <a:extLst>
              <a:ext uri="{FF2B5EF4-FFF2-40B4-BE49-F238E27FC236}">
                <a16:creationId xmlns:a16="http://schemas.microsoft.com/office/drawing/2014/main" id="{1C6F0998-9E87-40B8-BB35-CF4F1B6BDCC6}"/>
              </a:ext>
            </a:extLst>
          </p:cNvPr>
          <p:cNvGrpSpPr/>
          <p:nvPr/>
        </p:nvGrpSpPr>
        <p:grpSpPr>
          <a:xfrm>
            <a:off x="709216" y="5589240"/>
            <a:ext cx="2661136" cy="1039676"/>
            <a:chOff x="6711949" y="5588579"/>
            <a:chExt cx="2661136" cy="739430"/>
          </a:xfrm>
          <a:solidFill>
            <a:schemeClr val="bg2"/>
          </a:solidFill>
        </p:grpSpPr>
        <p:sp>
          <p:nvSpPr>
            <p:cNvPr id="14" name="正方形/長方形 13">
              <a:extLst>
                <a:ext uri="{FF2B5EF4-FFF2-40B4-BE49-F238E27FC236}">
                  <a16:creationId xmlns:a16="http://schemas.microsoft.com/office/drawing/2014/main" id="{AAECEA5D-F09A-4AA5-82E4-4F425625C977}"/>
                </a:ext>
              </a:extLst>
            </p:cNvPr>
            <p:cNvSpPr/>
            <p:nvPr/>
          </p:nvSpPr>
          <p:spPr bwMode="auto">
            <a:xfrm>
              <a:off x="6711949" y="5770639"/>
              <a:ext cx="2661136" cy="55737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各腕とベルヌーイ分布の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パラメータの値</a:t>
              </a:r>
              <a:endParaRPr kumimoji="1" lang="en-US" altLang="ja-JP" sz="1600" dirty="0">
                <a:latin typeface="+mn-ea"/>
                <a:ea typeface="+mn-ea"/>
              </a:endParaRPr>
            </a:p>
          </p:txBody>
        </p:sp>
        <p:sp>
          <p:nvSpPr>
            <p:cNvPr id="15" name="二等辺三角形 14">
              <a:extLst>
                <a:ext uri="{FF2B5EF4-FFF2-40B4-BE49-F238E27FC236}">
                  <a16:creationId xmlns:a16="http://schemas.microsoft.com/office/drawing/2014/main" id="{8EAC4C24-2B88-4517-B4D9-8E84E50D3C77}"/>
                </a:ext>
              </a:extLst>
            </p:cNvPr>
            <p:cNvSpPr/>
            <p:nvPr/>
          </p:nvSpPr>
          <p:spPr bwMode="auto">
            <a:xfrm rot="10800000" flipV="1">
              <a:off x="7684523" y="5588579"/>
              <a:ext cx="336721" cy="182057"/>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grpSp>
        <p:nvGrpSpPr>
          <p:cNvPr id="20" name="グループ化 19">
            <a:extLst>
              <a:ext uri="{FF2B5EF4-FFF2-40B4-BE49-F238E27FC236}">
                <a16:creationId xmlns:a16="http://schemas.microsoft.com/office/drawing/2014/main" id="{E4499662-B0ED-4C7D-993B-BDCD2FCF694D}"/>
              </a:ext>
            </a:extLst>
          </p:cNvPr>
          <p:cNvGrpSpPr/>
          <p:nvPr/>
        </p:nvGrpSpPr>
        <p:grpSpPr>
          <a:xfrm>
            <a:off x="3755499" y="5589240"/>
            <a:ext cx="3172606" cy="1039676"/>
            <a:chOff x="6642895" y="5588579"/>
            <a:chExt cx="3172606" cy="739430"/>
          </a:xfrm>
          <a:solidFill>
            <a:schemeClr val="bg2"/>
          </a:solidFill>
        </p:grpSpPr>
        <p:sp>
          <p:nvSpPr>
            <p:cNvPr id="21" name="正方形/長方形 20">
              <a:extLst>
                <a:ext uri="{FF2B5EF4-FFF2-40B4-BE49-F238E27FC236}">
                  <a16:creationId xmlns:a16="http://schemas.microsoft.com/office/drawing/2014/main" id="{9915DFC0-97BB-43E8-B6F2-7B1484331F2B}"/>
                </a:ext>
              </a:extLst>
            </p:cNvPr>
            <p:cNvSpPr/>
            <p:nvPr/>
          </p:nvSpPr>
          <p:spPr bwMode="auto">
            <a:xfrm>
              <a:off x="6642895" y="5770639"/>
              <a:ext cx="3172606" cy="557370"/>
            </a:xfrm>
            <a:prstGeom prst="rect">
              <a:avLst/>
            </a:prstGeom>
            <a:grpFill/>
            <a:ln w="9525" cap="flat" cmpd="sng" algn="ctr">
              <a:noFill/>
              <a:prstDash val="solid"/>
              <a:round/>
              <a:headEnd type="none" w="med" len="med"/>
              <a:tailEnd type="triangle" w="med" len="med"/>
            </a:ln>
            <a:effectLst/>
          </p:spPr>
          <p:txBody>
            <a:bodyPr vert="horz" wrap="none" lIns="180000" tIns="0" rIns="36000" bIns="0" numCol="1" rtlCol="0" anchor="ctr" anchorCtr="0" compatLnSpc="1">
              <a:prstTxWarp prst="textNoShape">
                <a:avLst/>
              </a:prstTxWarp>
            </a:bodyPr>
            <a:lstStyle/>
            <a:p>
              <a:pPr>
                <a:spcBef>
                  <a:spcPts val="600"/>
                </a:spcBef>
                <a:buClr>
                  <a:srgbClr val="BFBFBF"/>
                </a:buClr>
              </a:pPr>
              <a:r>
                <a:rPr kumimoji="1" lang="en-US" altLang="ja-JP" sz="1600" dirty="0">
                  <a:latin typeface="+mn-ea"/>
                  <a:ea typeface="+mn-ea"/>
                </a:rPr>
                <a:t>MCMC</a:t>
              </a:r>
              <a:r>
                <a:rPr kumimoji="1" lang="ja-JP" altLang="en-US" sz="1600" dirty="0">
                  <a:latin typeface="+mn-ea"/>
                  <a:ea typeface="+mn-ea"/>
                </a:rPr>
                <a:t>によるトンプソン抽出が</a:t>
              </a:r>
            </a:p>
            <a:p>
              <a:pPr>
                <a:spcBef>
                  <a:spcPts val="600"/>
                </a:spcBef>
                <a:buClr>
                  <a:srgbClr val="BFBFBF"/>
                </a:buClr>
              </a:pPr>
              <a:r>
                <a:rPr kumimoji="1" lang="ja-JP" altLang="en-US" sz="1600" dirty="0">
                  <a:latin typeface="+mn-ea"/>
                  <a:ea typeface="+mn-ea"/>
                </a:rPr>
                <a:t>各腕を選択した回数</a:t>
              </a:r>
            </a:p>
          </p:txBody>
        </p:sp>
        <p:sp>
          <p:nvSpPr>
            <p:cNvPr id="22" name="二等辺三角形 21">
              <a:extLst>
                <a:ext uri="{FF2B5EF4-FFF2-40B4-BE49-F238E27FC236}">
                  <a16:creationId xmlns:a16="http://schemas.microsoft.com/office/drawing/2014/main" id="{4F5BCF16-C4EB-4F0A-9A50-B1DDFAA0A3FF}"/>
                </a:ext>
              </a:extLst>
            </p:cNvPr>
            <p:cNvSpPr/>
            <p:nvPr/>
          </p:nvSpPr>
          <p:spPr bwMode="auto">
            <a:xfrm rot="10800000" flipV="1">
              <a:off x="7516163" y="5588579"/>
              <a:ext cx="336721" cy="182057"/>
            </a:xfrm>
            <a:prstGeom prst="triangle">
              <a:avLst/>
            </a:prstGeom>
            <a:grp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dirty="0">
                <a:latin typeface="+mn-ea"/>
                <a:ea typeface="+mn-ea"/>
              </a:endParaRPr>
            </a:p>
          </p:txBody>
        </p:sp>
      </p:grpSp>
    </p:spTree>
    <p:extLst>
      <p:ext uri="{BB962C8B-B14F-4D97-AF65-F5344CB8AC3E}">
        <p14:creationId xmlns:p14="http://schemas.microsoft.com/office/powerpoint/2010/main" val="4111135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8D0BBE2-C90C-40D6-9D2F-A3028E13514F}"/>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3" name="スライド番号プレースホルダー 2">
            <a:extLst>
              <a:ext uri="{FF2B5EF4-FFF2-40B4-BE49-F238E27FC236}">
                <a16:creationId xmlns:a16="http://schemas.microsoft.com/office/drawing/2014/main" id="{EDF44EE0-88C7-46E3-923D-304D99C92594}"/>
              </a:ext>
            </a:extLst>
          </p:cNvPr>
          <p:cNvSpPr>
            <a:spLocks noGrp="1"/>
          </p:cNvSpPr>
          <p:nvPr>
            <p:ph type="sldNum" sz="quarter" idx="10"/>
          </p:nvPr>
        </p:nvSpPr>
        <p:spPr/>
        <p:txBody>
          <a:bodyPr/>
          <a:lstStyle/>
          <a:p>
            <a:fld id="{F7D9C81F-6F51-475F-ABDF-7FEE4B0A1340}" type="slidenum">
              <a:rPr lang="en-US" altLang="ja-JP" smtClean="0"/>
              <a:pPr/>
              <a:t>3</a:t>
            </a:fld>
            <a:endParaRPr lang="en-US" altLang="ja-JP" dirty="0"/>
          </a:p>
        </p:txBody>
      </p:sp>
      <p:sp>
        <p:nvSpPr>
          <p:cNvPr id="4" name="テキスト プレースホルダー 3">
            <a:extLst>
              <a:ext uri="{FF2B5EF4-FFF2-40B4-BE49-F238E27FC236}">
                <a16:creationId xmlns:a16="http://schemas.microsoft.com/office/drawing/2014/main" id="{08100794-7385-4E1E-B32D-4A5344BBD6E5}"/>
              </a:ext>
            </a:extLst>
          </p:cNvPr>
          <p:cNvSpPr>
            <a:spLocks noGrp="1"/>
          </p:cNvSpPr>
          <p:nvPr>
            <p:ph type="body" sz="quarter" idx="13"/>
          </p:nvPr>
        </p:nvSpPr>
        <p:spPr>
          <a:xfrm>
            <a:off x="1214438" y="5429581"/>
            <a:ext cx="2289175" cy="1223963"/>
          </a:xfrm>
        </p:spPr>
        <p:txBody>
          <a:bodyPr/>
          <a:lstStyle/>
          <a:p>
            <a:r>
              <a:rPr kumimoji="1" lang="ja-JP" altLang="en-US" dirty="0"/>
              <a:t>バンディット問題とはなんぞや？</a:t>
            </a:r>
          </a:p>
        </p:txBody>
      </p:sp>
      <p:sp>
        <p:nvSpPr>
          <p:cNvPr id="5" name="テキスト プレースホルダー 4">
            <a:extLst>
              <a:ext uri="{FF2B5EF4-FFF2-40B4-BE49-F238E27FC236}">
                <a16:creationId xmlns:a16="http://schemas.microsoft.com/office/drawing/2014/main" id="{1E2D4516-E593-41D5-BAF6-BD257229E264}"/>
              </a:ext>
            </a:extLst>
          </p:cNvPr>
          <p:cNvSpPr>
            <a:spLocks noGrp="1"/>
          </p:cNvSpPr>
          <p:nvPr>
            <p:ph type="body" sz="quarter" idx="14"/>
          </p:nvPr>
        </p:nvSpPr>
        <p:spPr>
          <a:xfrm>
            <a:off x="5161219" y="5429581"/>
            <a:ext cx="2289175" cy="1223963"/>
          </a:xfrm>
        </p:spPr>
        <p:txBody>
          <a:bodyPr/>
          <a:lstStyle/>
          <a:p>
            <a:r>
              <a:rPr kumimoji="1" lang="ja-JP" altLang="en-US" dirty="0"/>
              <a:t>シンプルな</a:t>
            </a:r>
            <a:endParaRPr kumimoji="1" lang="en-US" altLang="ja-JP" dirty="0"/>
          </a:p>
          <a:p>
            <a:r>
              <a:rPr kumimoji="1" lang="ja-JP" altLang="en-US" dirty="0"/>
              <a:t>バンディット問題を</a:t>
            </a:r>
            <a:endParaRPr kumimoji="1" lang="en-US" altLang="ja-JP" dirty="0"/>
          </a:p>
          <a:p>
            <a:r>
              <a:rPr kumimoji="1" lang="ja-JP" altLang="en-US" dirty="0"/>
              <a:t>解くアルゴリズムに</a:t>
            </a:r>
            <a:endParaRPr kumimoji="1" lang="en-US" altLang="ja-JP" dirty="0"/>
          </a:p>
          <a:p>
            <a:r>
              <a:rPr kumimoji="1" lang="ja-JP" altLang="en-US" dirty="0"/>
              <a:t>ついて解説</a:t>
            </a:r>
          </a:p>
        </p:txBody>
      </p:sp>
      <p:sp>
        <p:nvSpPr>
          <p:cNvPr id="6" name="テキスト プレースホルダー 5">
            <a:extLst>
              <a:ext uri="{FF2B5EF4-FFF2-40B4-BE49-F238E27FC236}">
                <a16:creationId xmlns:a16="http://schemas.microsoft.com/office/drawing/2014/main" id="{69F5DE9B-AE05-48AB-A339-CBE53290CA8F}"/>
              </a:ext>
            </a:extLst>
          </p:cNvPr>
          <p:cNvSpPr>
            <a:spLocks noGrp="1"/>
          </p:cNvSpPr>
          <p:nvPr>
            <p:ph type="body" sz="quarter" idx="15"/>
          </p:nvPr>
        </p:nvSpPr>
        <p:spPr>
          <a:xfrm>
            <a:off x="9108000" y="5429581"/>
            <a:ext cx="2289175" cy="1223963"/>
          </a:xfrm>
        </p:spPr>
        <p:txBody>
          <a:bodyPr/>
          <a:lstStyle/>
          <a:p>
            <a:r>
              <a:rPr kumimoji="1" lang="ja-JP" altLang="en-US" dirty="0"/>
              <a:t>特徴量を考慮した</a:t>
            </a:r>
            <a:endParaRPr kumimoji="1" lang="en-US" altLang="ja-JP" dirty="0"/>
          </a:p>
          <a:p>
            <a:r>
              <a:rPr kumimoji="1" lang="ja-JP" altLang="en-US" dirty="0"/>
              <a:t>バンディット問題に</a:t>
            </a:r>
            <a:endParaRPr kumimoji="1" lang="en-US" altLang="ja-JP" dirty="0"/>
          </a:p>
          <a:p>
            <a:r>
              <a:rPr kumimoji="1" lang="ja-JP" altLang="en-US" dirty="0"/>
              <a:t>ついて解説</a:t>
            </a:r>
            <a:endParaRPr kumimoji="1" lang="en-US" altLang="ja-JP" dirty="0"/>
          </a:p>
        </p:txBody>
      </p:sp>
      <p:pic>
        <p:nvPicPr>
          <p:cNvPr id="7" name="図 6">
            <a:extLst>
              <a:ext uri="{FF2B5EF4-FFF2-40B4-BE49-F238E27FC236}">
                <a16:creationId xmlns:a16="http://schemas.microsoft.com/office/drawing/2014/main" id="{A4AA125C-5EE8-4192-BFAA-22853BF78BEB}"/>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364496" y="3068960"/>
            <a:ext cx="1989058" cy="1704613"/>
          </a:xfrm>
          <a:prstGeom prst="rect">
            <a:avLst/>
          </a:prstGeom>
        </p:spPr>
      </p:pic>
      <p:grpSp>
        <p:nvGrpSpPr>
          <p:cNvPr id="47" name="グループ化 46">
            <a:extLst>
              <a:ext uri="{FF2B5EF4-FFF2-40B4-BE49-F238E27FC236}">
                <a16:creationId xmlns:a16="http://schemas.microsoft.com/office/drawing/2014/main" id="{9D591D1E-CC03-4A32-B6B6-859B5E67CF98}"/>
              </a:ext>
            </a:extLst>
          </p:cNvPr>
          <p:cNvGrpSpPr/>
          <p:nvPr/>
        </p:nvGrpSpPr>
        <p:grpSpPr>
          <a:xfrm>
            <a:off x="8948088" y="3095225"/>
            <a:ext cx="2836496" cy="2205985"/>
            <a:chOff x="1127448" y="2713166"/>
            <a:chExt cx="4709431" cy="3408837"/>
          </a:xfrm>
        </p:grpSpPr>
        <p:cxnSp>
          <p:nvCxnSpPr>
            <p:cNvPr id="34" name="直線矢印コネクタ 33">
              <a:extLst>
                <a:ext uri="{FF2B5EF4-FFF2-40B4-BE49-F238E27FC236}">
                  <a16:creationId xmlns:a16="http://schemas.microsoft.com/office/drawing/2014/main" id="{51D4A7A6-059A-4C64-B55A-8D045047D158}"/>
                </a:ext>
              </a:extLst>
            </p:cNvPr>
            <p:cNvCxnSpPr>
              <a:stCxn id="44" idx="2"/>
              <a:endCxn id="41"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線矢印コネクタ 34">
              <a:extLst>
                <a:ext uri="{FF2B5EF4-FFF2-40B4-BE49-F238E27FC236}">
                  <a16:creationId xmlns:a16="http://schemas.microsoft.com/office/drawing/2014/main" id="{137EA425-CB66-4BEE-9C81-FF7377AAA36D}"/>
                </a:ext>
              </a:extLst>
            </p:cNvPr>
            <p:cNvCxnSpPr>
              <a:stCxn id="41" idx="2"/>
              <a:endCxn id="38"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43F4058-4F79-4008-8CDB-B80F261D3513}"/>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37" name="グループ化 36">
              <a:extLst>
                <a:ext uri="{FF2B5EF4-FFF2-40B4-BE49-F238E27FC236}">
                  <a16:creationId xmlns:a16="http://schemas.microsoft.com/office/drawing/2014/main" id="{4FF20B48-6E69-4BBF-8957-F38A2315669E}"/>
                </a:ext>
              </a:extLst>
            </p:cNvPr>
            <p:cNvGrpSpPr/>
            <p:nvPr/>
          </p:nvGrpSpPr>
          <p:grpSpPr>
            <a:xfrm>
              <a:off x="1127448" y="5352774"/>
              <a:ext cx="2820965" cy="769229"/>
              <a:chOff x="1127448" y="5693536"/>
              <a:chExt cx="2820965" cy="769229"/>
            </a:xfrm>
          </p:grpSpPr>
          <p:pic>
            <p:nvPicPr>
              <p:cNvPr id="38" name="図 37">
                <a:extLst>
                  <a:ext uri="{FF2B5EF4-FFF2-40B4-BE49-F238E27FC236}">
                    <a16:creationId xmlns:a16="http://schemas.microsoft.com/office/drawing/2014/main" id="{1635BD02-F166-4AF2-B392-C1876B818532}"/>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325006B-A741-47A6-A11C-FFAE994B98ED}"/>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xmlns="">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6"/>
                    <a:stretch>
                      <a:fillRect b="-6000"/>
                    </a:stretch>
                  </a:blipFill>
                </p:spPr>
                <p:txBody>
                  <a:bodyPr/>
                  <a:lstStyle/>
                  <a:p>
                    <a:r>
                      <a:rPr lang="ja-JP" altLang="en-US">
                        <a:noFill/>
                      </a:rPr>
                      <a:t> </a:t>
                    </a:r>
                  </a:p>
                </p:txBody>
              </p:sp>
            </mc:Fallback>
          </mc:AlternateContent>
        </p:grpSp>
        <p:grpSp>
          <p:nvGrpSpPr>
            <p:cNvPr id="40" name="グループ化 39">
              <a:extLst>
                <a:ext uri="{FF2B5EF4-FFF2-40B4-BE49-F238E27FC236}">
                  <a16:creationId xmlns:a16="http://schemas.microsoft.com/office/drawing/2014/main" id="{72451F54-888B-433C-883A-51A34F778F2B}"/>
                </a:ext>
              </a:extLst>
            </p:cNvPr>
            <p:cNvGrpSpPr/>
            <p:nvPr/>
          </p:nvGrpSpPr>
          <p:grpSpPr>
            <a:xfrm>
              <a:off x="1127448" y="4005514"/>
              <a:ext cx="4709431" cy="817782"/>
              <a:chOff x="1127448" y="4596701"/>
              <a:chExt cx="4709431" cy="817782"/>
            </a:xfrm>
          </p:grpSpPr>
          <p:pic>
            <p:nvPicPr>
              <p:cNvPr id="41" name="図 40">
                <a:extLst>
                  <a:ext uri="{FF2B5EF4-FFF2-40B4-BE49-F238E27FC236}">
                    <a16:creationId xmlns:a16="http://schemas.microsoft.com/office/drawing/2014/main" id="{DE652765-90B5-4E2A-BCB7-D7F95C61BA0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27448" y="4596701"/>
                <a:ext cx="908721" cy="726421"/>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CDEC961-CAB7-4C8B-9215-1CF5424DCD71}"/>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xmlns="">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8"/>
                    <a:stretch>
                      <a:fillRect b="-2326"/>
                    </a:stretch>
                  </a:blipFill>
                </p:spPr>
                <p:txBody>
                  <a:bodyPr/>
                  <a:lstStyle/>
                  <a:p>
                    <a:r>
                      <a:rPr lang="ja-JP" altLang="en-US">
                        <a:noFill/>
                      </a:rPr>
                      <a:t> </a:t>
                    </a:r>
                  </a:p>
                </p:txBody>
              </p:sp>
            </mc:Fallback>
          </mc:AlternateContent>
        </p:grpSp>
        <p:grpSp>
          <p:nvGrpSpPr>
            <p:cNvPr id="43" name="グループ化 42">
              <a:extLst>
                <a:ext uri="{FF2B5EF4-FFF2-40B4-BE49-F238E27FC236}">
                  <a16:creationId xmlns:a16="http://schemas.microsoft.com/office/drawing/2014/main" id="{41187DAB-C9B1-47E5-A8CC-39AD8555FBBD}"/>
                </a:ext>
              </a:extLst>
            </p:cNvPr>
            <p:cNvGrpSpPr/>
            <p:nvPr/>
          </p:nvGrpSpPr>
          <p:grpSpPr>
            <a:xfrm>
              <a:off x="1127448" y="2713166"/>
              <a:ext cx="1584177" cy="750144"/>
              <a:chOff x="1127448" y="3053928"/>
              <a:chExt cx="1584177" cy="750144"/>
            </a:xfrm>
          </p:grpSpPr>
          <p:pic>
            <p:nvPicPr>
              <p:cNvPr id="44" name="図 43">
                <a:extLst>
                  <a:ext uri="{FF2B5EF4-FFF2-40B4-BE49-F238E27FC236}">
                    <a16:creationId xmlns:a16="http://schemas.microsoft.com/office/drawing/2014/main" id="{B713F5D6-2CD4-4AE7-9AC7-2BBCFB175A62}"/>
                  </a:ext>
                </a:extLst>
              </p:cNvPr>
              <p:cNvPicPr>
                <a:picLocks noChangeAspect="1"/>
              </p:cNvPicPr>
              <p:nvPr/>
            </p:nvPicPr>
            <p:blipFill rotWithShape="1">
              <a:blip r:embed="rId9">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B06A6CC-5713-4F35-8D4E-51624D529706}"/>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xmlns="">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10"/>
                    <a:stretch>
                      <a:fillRect r="-909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7D5524A-D53F-45F3-9A22-1D54A408D889}"/>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11"/>
                  <a:stretch>
                    <a:fillRect r="-41803" b="-6000"/>
                  </a:stretch>
                </a:blipFill>
              </p:spPr>
              <p:txBody>
                <a:bodyPr/>
                <a:lstStyle/>
                <a:p>
                  <a:r>
                    <a:rPr lang="ja-JP" altLang="en-US">
                      <a:noFill/>
                    </a:rPr>
                    <a:t> </a:t>
                  </a:r>
                </a:p>
              </p:txBody>
            </p:sp>
          </mc:Fallback>
        </mc:AlternateContent>
      </p:grpSp>
      <p:grpSp>
        <p:nvGrpSpPr>
          <p:cNvPr id="73" name="グループ化 72">
            <a:extLst>
              <a:ext uri="{FF2B5EF4-FFF2-40B4-BE49-F238E27FC236}">
                <a16:creationId xmlns:a16="http://schemas.microsoft.com/office/drawing/2014/main" id="{77E120A4-7A43-44EE-835B-DD85239D031B}"/>
              </a:ext>
            </a:extLst>
          </p:cNvPr>
          <p:cNvGrpSpPr/>
          <p:nvPr/>
        </p:nvGrpSpPr>
        <p:grpSpPr>
          <a:xfrm>
            <a:off x="4529090" y="3127325"/>
            <a:ext cx="3522774" cy="1674709"/>
            <a:chOff x="695400" y="2086855"/>
            <a:chExt cx="6488964" cy="2926321"/>
          </a:xfrm>
        </p:grpSpPr>
        <p:grpSp>
          <p:nvGrpSpPr>
            <p:cNvPr id="74" name="グループ化 73">
              <a:extLst>
                <a:ext uri="{FF2B5EF4-FFF2-40B4-BE49-F238E27FC236}">
                  <a16:creationId xmlns:a16="http://schemas.microsoft.com/office/drawing/2014/main" id="{B5703680-E07C-496A-9241-3FAF023F0AA1}"/>
                </a:ext>
              </a:extLst>
            </p:cNvPr>
            <p:cNvGrpSpPr/>
            <p:nvPr/>
          </p:nvGrpSpPr>
          <p:grpSpPr>
            <a:xfrm>
              <a:off x="695400" y="2114880"/>
              <a:ext cx="1602152" cy="2898296"/>
              <a:chOff x="695400" y="2114880"/>
              <a:chExt cx="1602152" cy="2898296"/>
            </a:xfrm>
          </p:grpSpPr>
          <p:sp>
            <p:nvSpPr>
              <p:cNvPr id="91" name="正方形/長方形 90">
                <a:extLst>
                  <a:ext uri="{FF2B5EF4-FFF2-40B4-BE49-F238E27FC236}">
                    <a16:creationId xmlns:a16="http://schemas.microsoft.com/office/drawing/2014/main" id="{A8548697-BEC9-4E1C-AA84-1D06945B4341}"/>
                  </a:ext>
                </a:extLst>
              </p:cNvPr>
              <p:cNvSpPr/>
              <p:nvPr/>
            </p:nvSpPr>
            <p:spPr bwMode="auto">
              <a:xfrm>
                <a:off x="929400"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92" name="楕円 91">
                <a:extLst>
                  <a:ext uri="{FF2B5EF4-FFF2-40B4-BE49-F238E27FC236}">
                    <a16:creationId xmlns:a16="http://schemas.microsoft.com/office/drawing/2014/main" id="{D448928A-5EF9-4DCF-9927-EC56636FFEDE}"/>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200" dirty="0">
                    <a:latin typeface="+mn-ea"/>
                    <a:ea typeface="+mn-ea"/>
                  </a:rPr>
                  <a:t>1</a:t>
                </a:r>
                <a:endParaRPr kumimoji="1" lang="ja-JP" altLang="en-US" sz="2000" dirty="0">
                  <a:latin typeface="+mn-ea"/>
                  <a:ea typeface="+mn-ea"/>
                </a:endParaRPr>
              </a:p>
            </p:txBody>
          </p:sp>
          <p:pic>
            <p:nvPicPr>
              <p:cNvPr id="93" name="図 92">
                <a:extLst>
                  <a:ext uri="{FF2B5EF4-FFF2-40B4-BE49-F238E27FC236}">
                    <a16:creationId xmlns:a16="http://schemas.microsoft.com/office/drawing/2014/main" id="{1A4F2C0A-2A46-4060-B3BE-CCBFD87B193E}"/>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noFill/>
              </a:ln>
            </p:spPr>
          </p:pic>
          <p:pic>
            <p:nvPicPr>
              <p:cNvPr id="94" name="図 93">
                <a:extLst>
                  <a:ext uri="{FF2B5EF4-FFF2-40B4-BE49-F238E27FC236}">
                    <a16:creationId xmlns:a16="http://schemas.microsoft.com/office/drawing/2014/main" id="{061FC5DA-3B10-451B-A2B7-2D8854F2EC8E}"/>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grpSp>
          <p:nvGrpSpPr>
            <p:cNvPr id="75" name="グループ化 74">
              <a:extLst>
                <a:ext uri="{FF2B5EF4-FFF2-40B4-BE49-F238E27FC236}">
                  <a16:creationId xmlns:a16="http://schemas.microsoft.com/office/drawing/2014/main" id="{43CD0D1F-5863-48B6-8DC6-BB62B3F09CC7}"/>
                </a:ext>
              </a:extLst>
            </p:cNvPr>
            <p:cNvGrpSpPr/>
            <p:nvPr/>
          </p:nvGrpSpPr>
          <p:grpSpPr>
            <a:xfrm>
              <a:off x="5582212" y="2086855"/>
              <a:ext cx="1602152" cy="2926321"/>
              <a:chOff x="6336012" y="2086855"/>
              <a:chExt cx="1602152" cy="2926321"/>
            </a:xfrm>
          </p:grpSpPr>
          <p:sp>
            <p:nvSpPr>
              <p:cNvPr id="86" name="正方形/長方形 85">
                <a:extLst>
                  <a:ext uri="{FF2B5EF4-FFF2-40B4-BE49-F238E27FC236}">
                    <a16:creationId xmlns:a16="http://schemas.microsoft.com/office/drawing/2014/main" id="{30DD927A-1B16-4CE1-96C2-D26ED75C515D}"/>
                  </a:ext>
                </a:extLst>
              </p:cNvPr>
              <p:cNvSpPr/>
              <p:nvPr/>
            </p:nvSpPr>
            <p:spPr bwMode="auto">
              <a:xfrm>
                <a:off x="6570012"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87" name="楕円 86">
                <a:extLst>
                  <a:ext uri="{FF2B5EF4-FFF2-40B4-BE49-F238E27FC236}">
                    <a16:creationId xmlns:a16="http://schemas.microsoft.com/office/drawing/2014/main" id="{18744241-EC26-4D01-8000-C2405CE3966C}"/>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200" dirty="0">
                    <a:latin typeface="+mn-ea"/>
                    <a:ea typeface="+mn-ea"/>
                  </a:rPr>
                  <a:t>3</a:t>
                </a:r>
                <a:endParaRPr kumimoji="1" lang="ja-JP" altLang="en-US" sz="2000" dirty="0">
                  <a:latin typeface="+mn-ea"/>
                  <a:ea typeface="+mn-ea"/>
                </a:endParaRPr>
              </a:p>
            </p:txBody>
          </p:sp>
          <p:pic>
            <p:nvPicPr>
              <p:cNvPr id="88" name="図 87">
                <a:extLst>
                  <a:ext uri="{FF2B5EF4-FFF2-40B4-BE49-F238E27FC236}">
                    <a16:creationId xmlns:a16="http://schemas.microsoft.com/office/drawing/2014/main" id="{27084FB0-E0F6-4AC0-B001-818B63F3F421}"/>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noFill/>
              </a:ln>
            </p:spPr>
          </p:pic>
          <p:pic>
            <p:nvPicPr>
              <p:cNvPr id="89" name="図 88">
                <a:extLst>
                  <a:ext uri="{FF2B5EF4-FFF2-40B4-BE49-F238E27FC236}">
                    <a16:creationId xmlns:a16="http://schemas.microsoft.com/office/drawing/2014/main" id="{FA331869-74F9-435A-9D5A-79E42C2FF2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grpSp>
        <p:cxnSp>
          <p:nvCxnSpPr>
            <p:cNvPr id="76" name="コネクタ: カギ線 75">
              <a:extLst>
                <a:ext uri="{FF2B5EF4-FFF2-40B4-BE49-F238E27FC236}">
                  <a16:creationId xmlns:a16="http://schemas.microsoft.com/office/drawing/2014/main" id="{FDC7C082-D9AB-4C96-9A4F-62AD3409E951}"/>
                </a:ext>
              </a:extLst>
            </p:cNvPr>
            <p:cNvCxnSpPr>
              <a:stCxn id="86" idx="3"/>
              <a:endCxn id="91" idx="1"/>
            </p:cNvCxnSpPr>
            <p:nvPr/>
          </p:nvCxnSpPr>
          <p:spPr bwMode="auto">
            <a:xfrm flipH="1">
              <a:off x="929400" y="3681028"/>
              <a:ext cx="6254964" cy="12700"/>
            </a:xfrm>
            <a:prstGeom prst="bentConnector5">
              <a:avLst>
                <a:gd name="adj1" fmla="val -3655"/>
                <a:gd name="adj2" fmla="val 1505873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コネクタ: カギ線 76">
              <a:extLst>
                <a:ext uri="{FF2B5EF4-FFF2-40B4-BE49-F238E27FC236}">
                  <a16:creationId xmlns:a16="http://schemas.microsoft.com/office/drawing/2014/main" id="{F38055BC-ADAC-4AC8-A16F-8E1B74C87E9B}"/>
                </a:ext>
              </a:extLst>
            </p:cNvPr>
            <p:cNvCxnSpPr>
              <a:stCxn id="91" idx="3"/>
              <a:endCxn id="81"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コネクタ: カギ線 77">
              <a:extLst>
                <a:ext uri="{FF2B5EF4-FFF2-40B4-BE49-F238E27FC236}">
                  <a16:creationId xmlns:a16="http://schemas.microsoft.com/office/drawing/2014/main" id="{574CDF00-3100-49E4-8DC2-2B150586FFF2}"/>
                </a:ext>
              </a:extLst>
            </p:cNvPr>
            <p:cNvCxnSpPr>
              <a:cxnSpLocks/>
              <a:stCxn id="81" idx="3"/>
              <a:endCxn id="86"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楕円 78">
              <a:extLst>
                <a:ext uri="{FF2B5EF4-FFF2-40B4-BE49-F238E27FC236}">
                  <a16:creationId xmlns:a16="http://schemas.microsoft.com/office/drawing/2014/main" id="{1AE170F8-AD23-4D17-B6AD-75B291DED697}"/>
                </a:ext>
              </a:extLst>
            </p:cNvPr>
            <p:cNvSpPr/>
            <p:nvPr/>
          </p:nvSpPr>
          <p:spPr bwMode="auto">
            <a:xfrm>
              <a:off x="1124324" y="2600973"/>
              <a:ext cx="966501" cy="827962"/>
            </a:xfrm>
            <a:prstGeom prst="ellipse">
              <a:avLst/>
            </a:prstGeom>
            <a:noFill/>
            <a:ln w="952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80" name="グループ化 79">
              <a:extLst>
                <a:ext uri="{FF2B5EF4-FFF2-40B4-BE49-F238E27FC236}">
                  <a16:creationId xmlns:a16="http://schemas.microsoft.com/office/drawing/2014/main" id="{338C7C19-488B-46C4-8229-A5395D2A9A8E}"/>
                </a:ext>
              </a:extLst>
            </p:cNvPr>
            <p:cNvGrpSpPr/>
            <p:nvPr/>
          </p:nvGrpSpPr>
          <p:grpSpPr>
            <a:xfrm>
              <a:off x="3128974" y="2114880"/>
              <a:ext cx="1621815" cy="2898296"/>
              <a:chOff x="3128974" y="2114880"/>
              <a:chExt cx="1621815" cy="2898296"/>
            </a:xfrm>
          </p:grpSpPr>
          <p:sp>
            <p:nvSpPr>
              <p:cNvPr id="81" name="正方形/長方形 80">
                <a:extLst>
                  <a:ext uri="{FF2B5EF4-FFF2-40B4-BE49-F238E27FC236}">
                    <a16:creationId xmlns:a16="http://schemas.microsoft.com/office/drawing/2014/main" id="{E9B8B3AA-4B0C-4A41-A579-F2D2900E1044}"/>
                  </a:ext>
                </a:extLst>
              </p:cNvPr>
              <p:cNvSpPr/>
              <p:nvPr/>
            </p:nvSpPr>
            <p:spPr bwMode="auto">
              <a:xfrm>
                <a:off x="3382637" y="2348880"/>
                <a:ext cx="1368152" cy="2664296"/>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82" name="楕円 81">
                <a:extLst>
                  <a:ext uri="{FF2B5EF4-FFF2-40B4-BE49-F238E27FC236}">
                    <a16:creationId xmlns:a16="http://schemas.microsoft.com/office/drawing/2014/main" id="{0A9B009F-B1FE-4CE2-8226-0A7C627F3262}"/>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200" dirty="0">
                    <a:latin typeface="+mn-ea"/>
                    <a:ea typeface="+mn-ea"/>
                  </a:rPr>
                  <a:t>2</a:t>
                </a:r>
                <a:endParaRPr kumimoji="1" lang="ja-JP" altLang="en-US" sz="2000" dirty="0">
                  <a:latin typeface="+mn-ea"/>
                  <a:ea typeface="+mn-ea"/>
                </a:endParaRPr>
              </a:p>
            </p:txBody>
          </p:sp>
          <p:pic>
            <p:nvPicPr>
              <p:cNvPr id="83" name="図 82">
                <a:extLst>
                  <a:ext uri="{FF2B5EF4-FFF2-40B4-BE49-F238E27FC236}">
                    <a16:creationId xmlns:a16="http://schemas.microsoft.com/office/drawing/2014/main" id="{396DC34A-8B09-429F-81D0-07F409D4C665}"/>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3593324" y="2554855"/>
                <a:ext cx="1008112" cy="853362"/>
              </a:xfrm>
              <a:prstGeom prst="rect">
                <a:avLst/>
              </a:prstGeom>
            </p:spPr>
          </p:pic>
          <p:sp>
            <p:nvSpPr>
              <p:cNvPr id="84" name="テキスト ボックス 83">
                <a:extLst>
                  <a:ext uri="{FF2B5EF4-FFF2-40B4-BE49-F238E27FC236}">
                    <a16:creationId xmlns:a16="http://schemas.microsoft.com/office/drawing/2014/main" id="{DC6A15F9-F3FD-4617-B7FD-7228AA249341}"/>
                  </a:ext>
                </a:extLst>
              </p:cNvPr>
              <p:cNvSpPr txBox="1"/>
              <p:nvPr/>
            </p:nvSpPr>
            <p:spPr>
              <a:xfrm>
                <a:off x="3593324"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pic>
            <p:nvPicPr>
              <p:cNvPr id="85" name="グラフィックス 84">
                <a:extLst>
                  <a:ext uri="{FF2B5EF4-FFF2-40B4-BE49-F238E27FC236}">
                    <a16:creationId xmlns:a16="http://schemas.microsoft.com/office/drawing/2014/main" id="{F5195B46-B29C-463F-9A1A-27903FC878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86803" y="4032642"/>
                <a:ext cx="821154" cy="821154"/>
              </a:xfrm>
              <a:prstGeom prst="rect">
                <a:avLst/>
              </a:prstGeom>
            </p:spPr>
          </p:pic>
        </p:grpSp>
      </p:grpSp>
    </p:spTree>
    <p:extLst>
      <p:ext uri="{BB962C8B-B14F-4D97-AF65-F5344CB8AC3E}">
        <p14:creationId xmlns:p14="http://schemas.microsoft.com/office/powerpoint/2010/main" val="1499748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030D39DF-D33C-4357-B47C-E575399E519B}"/>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31EE60-6AF5-497E-B1F0-C1195B643977}"/>
              </a:ext>
            </a:extLst>
          </p:cNvPr>
          <p:cNvSpPr>
            <a:spLocks noGrp="1"/>
          </p:cNvSpPr>
          <p:nvPr>
            <p:ph type="title"/>
          </p:nvPr>
        </p:nvSpPr>
        <p:spPr/>
        <p:txBody>
          <a:bodyPr/>
          <a:lstStyle/>
          <a:p>
            <a:r>
              <a:rPr kumimoji="1" lang="ja-JP" altLang="en-US" dirty="0"/>
              <a:t>本発表のまとめ</a:t>
            </a:r>
          </a:p>
        </p:txBody>
      </p:sp>
      <p:sp>
        <p:nvSpPr>
          <p:cNvPr id="3" name="コンテンツ プレースホルダー 2">
            <a:extLst>
              <a:ext uri="{FF2B5EF4-FFF2-40B4-BE49-F238E27FC236}">
                <a16:creationId xmlns:a16="http://schemas.microsoft.com/office/drawing/2014/main" id="{FF0CA0CB-4F7B-4DBA-A762-D0E55C1214F4}"/>
              </a:ext>
            </a:extLst>
          </p:cNvPr>
          <p:cNvSpPr>
            <a:spLocks noGrp="1"/>
          </p:cNvSpPr>
          <p:nvPr>
            <p:ph idx="1"/>
          </p:nvPr>
        </p:nvSpPr>
        <p:spPr/>
        <p:txBody>
          <a:bodyPr/>
          <a:lstStyle/>
          <a:p>
            <a:r>
              <a:rPr kumimoji="1" lang="ja-JP" altLang="en-US" dirty="0"/>
              <a:t>今回の発表では、バンディット問題とその解法について解説します</a:t>
            </a:r>
          </a:p>
        </p:txBody>
      </p:sp>
      <p:sp>
        <p:nvSpPr>
          <p:cNvPr id="4" name="スライド番号プレースホルダー 3">
            <a:extLst>
              <a:ext uri="{FF2B5EF4-FFF2-40B4-BE49-F238E27FC236}">
                <a16:creationId xmlns:a16="http://schemas.microsoft.com/office/drawing/2014/main" id="{D3EC95D9-C24C-4ABD-BC7E-44A6963071E2}"/>
              </a:ext>
            </a:extLst>
          </p:cNvPr>
          <p:cNvSpPr>
            <a:spLocks noGrp="1"/>
          </p:cNvSpPr>
          <p:nvPr>
            <p:ph type="sldNum" sz="quarter" idx="10"/>
          </p:nvPr>
        </p:nvSpPr>
        <p:spPr/>
        <p:txBody>
          <a:bodyPr/>
          <a:lstStyle/>
          <a:p>
            <a:fld id="{F7D9C81F-6F51-475F-ABDF-7FEE4B0A1340}" type="slidenum">
              <a:rPr lang="en-US" altLang="ja-JP" smtClean="0"/>
              <a:pPr/>
              <a:t>31</a:t>
            </a:fld>
            <a:endParaRPr lang="en-US" altLang="ja-JP" dirty="0"/>
          </a:p>
        </p:txBody>
      </p:sp>
      <p:sp>
        <p:nvSpPr>
          <p:cNvPr id="5" name="テキスト プレースホルダー 3">
            <a:extLst>
              <a:ext uri="{FF2B5EF4-FFF2-40B4-BE49-F238E27FC236}">
                <a16:creationId xmlns:a16="http://schemas.microsoft.com/office/drawing/2014/main" id="{9A802DA1-9049-45CF-A289-513EC799DC3A}"/>
              </a:ext>
            </a:extLst>
          </p:cNvPr>
          <p:cNvSpPr txBox="1">
            <a:spLocks/>
          </p:cNvSpPr>
          <p:nvPr/>
        </p:nvSpPr>
        <p:spPr>
          <a:xfrm>
            <a:off x="1060492" y="3877379"/>
            <a:ext cx="2289175" cy="551753"/>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ja-JP" altLang="en-US" sz="1600" dirty="0">
                <a:latin typeface="+mn-ea"/>
                <a:ea typeface="+mn-ea"/>
              </a:rPr>
              <a:t>バンディット問題とはなんぞや？</a:t>
            </a:r>
          </a:p>
        </p:txBody>
      </p:sp>
      <p:sp>
        <p:nvSpPr>
          <p:cNvPr id="6" name="テキスト プレースホルダー 4">
            <a:extLst>
              <a:ext uri="{FF2B5EF4-FFF2-40B4-BE49-F238E27FC236}">
                <a16:creationId xmlns:a16="http://schemas.microsoft.com/office/drawing/2014/main" id="{E43F33A1-6C78-4C01-B033-166A01AB899A}"/>
              </a:ext>
            </a:extLst>
          </p:cNvPr>
          <p:cNvSpPr txBox="1">
            <a:spLocks/>
          </p:cNvSpPr>
          <p:nvPr/>
        </p:nvSpPr>
        <p:spPr>
          <a:xfrm>
            <a:off x="4155981" y="3877380"/>
            <a:ext cx="3528392" cy="655224"/>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ja-JP" altLang="en-US" sz="1600" dirty="0">
                <a:latin typeface="+mn-ea"/>
                <a:ea typeface="+mn-ea"/>
              </a:rPr>
              <a:t>シンプルなバンディット問題を</a:t>
            </a:r>
            <a:endParaRPr kumimoji="1" lang="en-US" altLang="ja-JP" sz="1600" dirty="0">
              <a:latin typeface="+mn-ea"/>
              <a:ea typeface="+mn-ea"/>
            </a:endParaRPr>
          </a:p>
          <a:p>
            <a:pPr marL="0" indent="0">
              <a:buNone/>
            </a:pPr>
            <a:r>
              <a:rPr kumimoji="1" lang="ja-JP" altLang="en-US" sz="1600" dirty="0">
                <a:latin typeface="+mn-ea"/>
                <a:ea typeface="+mn-ea"/>
              </a:rPr>
              <a:t>解くアルゴリズムについて解説</a:t>
            </a:r>
          </a:p>
        </p:txBody>
      </p:sp>
      <p:sp>
        <p:nvSpPr>
          <p:cNvPr id="7" name="テキスト プレースホルダー 5">
            <a:extLst>
              <a:ext uri="{FF2B5EF4-FFF2-40B4-BE49-F238E27FC236}">
                <a16:creationId xmlns:a16="http://schemas.microsoft.com/office/drawing/2014/main" id="{5D0C62FF-8EBC-4B57-8C91-CE102C26CB48}"/>
              </a:ext>
            </a:extLst>
          </p:cNvPr>
          <p:cNvSpPr txBox="1">
            <a:spLocks/>
          </p:cNvSpPr>
          <p:nvPr/>
        </p:nvSpPr>
        <p:spPr>
          <a:xfrm>
            <a:off x="8248142" y="3877379"/>
            <a:ext cx="3047838" cy="655225"/>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ja-JP" altLang="en-US" sz="1600" dirty="0">
                <a:latin typeface="+mn-ea"/>
                <a:ea typeface="+mn-ea"/>
              </a:rPr>
              <a:t>特徴量を考慮したバンディット</a:t>
            </a:r>
            <a:endParaRPr kumimoji="1" lang="en-US" altLang="ja-JP" sz="1600" dirty="0">
              <a:latin typeface="+mn-ea"/>
              <a:ea typeface="+mn-ea"/>
            </a:endParaRPr>
          </a:p>
          <a:p>
            <a:pPr marL="0" indent="0">
              <a:buNone/>
            </a:pPr>
            <a:r>
              <a:rPr kumimoji="1" lang="ja-JP" altLang="en-US" sz="1600" dirty="0">
                <a:latin typeface="+mn-ea"/>
                <a:ea typeface="+mn-ea"/>
              </a:rPr>
              <a:t>問題について解説</a:t>
            </a:r>
            <a:endParaRPr kumimoji="1" lang="en-US" altLang="ja-JP" sz="1600" dirty="0">
              <a:latin typeface="+mn-ea"/>
              <a:ea typeface="+mn-ea"/>
            </a:endParaRPr>
          </a:p>
        </p:txBody>
      </p:sp>
      <p:pic>
        <p:nvPicPr>
          <p:cNvPr id="8" name="図 7">
            <a:extLst>
              <a:ext uri="{FF2B5EF4-FFF2-40B4-BE49-F238E27FC236}">
                <a16:creationId xmlns:a16="http://schemas.microsoft.com/office/drawing/2014/main" id="{4F7A3212-4379-4D39-A638-CFFE3F3FAA0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490978" y="2342431"/>
            <a:ext cx="1428204" cy="1223964"/>
          </a:xfrm>
          <a:prstGeom prst="rect">
            <a:avLst/>
          </a:prstGeom>
        </p:spPr>
      </p:pic>
      <p:grpSp>
        <p:nvGrpSpPr>
          <p:cNvPr id="9" name="グループ化 8">
            <a:extLst>
              <a:ext uri="{FF2B5EF4-FFF2-40B4-BE49-F238E27FC236}">
                <a16:creationId xmlns:a16="http://schemas.microsoft.com/office/drawing/2014/main" id="{6F128601-47D1-4C39-99CF-172AAEA32866}"/>
              </a:ext>
            </a:extLst>
          </p:cNvPr>
          <p:cNvGrpSpPr/>
          <p:nvPr/>
        </p:nvGrpSpPr>
        <p:grpSpPr>
          <a:xfrm>
            <a:off x="8617845" y="1968003"/>
            <a:ext cx="2678134" cy="1696140"/>
            <a:chOff x="1127448" y="2713166"/>
            <a:chExt cx="4709431" cy="3408837"/>
          </a:xfrm>
        </p:grpSpPr>
        <p:cxnSp>
          <p:nvCxnSpPr>
            <p:cNvPr id="10" name="直線矢印コネクタ 9">
              <a:extLst>
                <a:ext uri="{FF2B5EF4-FFF2-40B4-BE49-F238E27FC236}">
                  <a16:creationId xmlns:a16="http://schemas.microsoft.com/office/drawing/2014/main" id="{D5985733-2A1E-422B-9051-ECA5AD7A5525}"/>
                </a:ext>
              </a:extLst>
            </p:cNvPr>
            <p:cNvCxnSpPr>
              <a:stCxn id="17" idx="2"/>
              <a:endCxn id="19"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0BDB8533-D1EE-491A-AF8B-2B166E530366}"/>
                </a:ext>
              </a:extLst>
            </p:cNvPr>
            <p:cNvCxnSpPr>
              <a:stCxn id="19" idx="2"/>
              <a:endCxn id="21"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35BBD9E-5BE1-4D89-8822-913DCB567D14}"/>
                    </a:ext>
                  </a:extLst>
                </p:cNvPr>
                <p:cNvSpPr txBox="1"/>
                <p:nvPr/>
              </p:nvSpPr>
              <p:spPr>
                <a:xfrm>
                  <a:off x="2036169" y="4875045"/>
                  <a:ext cx="1912244"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mn-ea"/>
                          </a:rPr>
                          <m:t>~</m:t>
                        </m:r>
                        <m:r>
                          <a:rPr kumimoji="1" lang="ja-JP" altLang="en-US" i="1">
                            <a:latin typeface="Cambria Math" panose="02040503050406030204" pitchFamily="18" charset="0"/>
                          </a:rPr>
                          <m:t>𝒩</m:t>
                        </m:r>
                        <m:r>
                          <a:rPr kumimoji="1" lang="en-US" altLang="ja-JP" b="0" i="1" smtClean="0">
                            <a:latin typeface="Cambria Math" panose="02040503050406030204" pitchFamily="18" charset="0"/>
                            <a:ea typeface="+mn-ea"/>
                          </a:rPr>
                          <m:t>(</m:t>
                        </m:r>
                        <m:sSub>
                          <m:sSubPr>
                            <m:ctrlPr>
                              <a:rPr kumimoji="1" lang="en-US" altLang="ja-JP" i="1">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ja-JP" altLang="en-US" b="0" i="1" smtClean="0">
                                <a:latin typeface="Cambria Math" panose="02040503050406030204" pitchFamily="18" charset="0"/>
                              </a:rPr>
                              <m:t>𝜎</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36" name="テキスト ボックス 35">
                  <a:extLst>
                    <a:ext uri="{FF2B5EF4-FFF2-40B4-BE49-F238E27FC236}">
                      <a16:creationId xmlns:a16="http://schemas.microsoft.com/office/drawing/2014/main" id="{A43F4058-4F79-4008-8CDB-B80F261D3513}"/>
                    </a:ext>
                  </a:extLst>
                </p:cNvPr>
                <p:cNvSpPr txBox="1">
                  <a:spLocks noRot="1" noChangeAspect="1" noMove="1" noResize="1" noEditPoints="1" noAdjustHandles="1" noChangeArrowheads="1" noChangeShapeType="1" noTextEdit="1"/>
                </p:cNvSpPr>
                <p:nvPr/>
              </p:nvSpPr>
              <p:spPr>
                <a:xfrm>
                  <a:off x="2036169" y="4875045"/>
                  <a:ext cx="1912244" cy="475598"/>
                </a:xfrm>
                <a:prstGeom prst="rect">
                  <a:avLst/>
                </a:prstGeom>
                <a:blipFill>
                  <a:blip r:embed="rId4"/>
                  <a:stretch>
                    <a:fillRect b="-3922"/>
                  </a:stretch>
                </a:blipFill>
              </p:spPr>
              <p:txBody>
                <a:bodyPr/>
                <a:lstStyle/>
                <a:p>
                  <a:r>
                    <a:rPr lang="ja-JP" altLang="en-US">
                      <a:noFill/>
                    </a:rPr>
                    <a:t> </a:t>
                  </a:r>
                </a:p>
              </p:txBody>
            </p:sp>
          </mc:Fallback>
        </mc:AlternateContent>
        <p:grpSp>
          <p:nvGrpSpPr>
            <p:cNvPr id="13" name="グループ化 12">
              <a:extLst>
                <a:ext uri="{FF2B5EF4-FFF2-40B4-BE49-F238E27FC236}">
                  <a16:creationId xmlns:a16="http://schemas.microsoft.com/office/drawing/2014/main" id="{DBC7E302-FE94-4649-BCEC-13D0F437BC5D}"/>
                </a:ext>
              </a:extLst>
            </p:cNvPr>
            <p:cNvGrpSpPr/>
            <p:nvPr/>
          </p:nvGrpSpPr>
          <p:grpSpPr>
            <a:xfrm>
              <a:off x="1127448" y="5352774"/>
              <a:ext cx="2820965" cy="769229"/>
              <a:chOff x="1127448" y="5693536"/>
              <a:chExt cx="2820965" cy="769229"/>
            </a:xfrm>
          </p:grpSpPr>
          <p:pic>
            <p:nvPicPr>
              <p:cNvPr id="21" name="図 20">
                <a:extLst>
                  <a:ext uri="{FF2B5EF4-FFF2-40B4-BE49-F238E27FC236}">
                    <a16:creationId xmlns:a16="http://schemas.microsoft.com/office/drawing/2014/main" id="{E978DC13-35BC-45F5-A4B2-8046502566E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D800DEC-A1E9-46FD-87DB-20F92A80FBF2}"/>
                      </a:ext>
                    </a:extLst>
                  </p:cNvPr>
                  <p:cNvSpPr txBox="1"/>
                  <p:nvPr/>
                </p:nvSpPr>
                <p:spPr>
                  <a:xfrm>
                    <a:off x="1582280" y="5878095"/>
                    <a:ext cx="2366133" cy="4755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mn-ea"/>
                            </a:rPr>
                            <m:t>𝑟</m:t>
                          </m:r>
                          <m:r>
                            <a:rPr kumimoji="1" lang="en-US" altLang="ja-JP" b="0" i="1" smtClean="0">
                              <a:latin typeface="Cambria Math" panose="02040503050406030204" pitchFamily="18" charset="0"/>
                              <a:ea typeface="Cambria Math" panose="02040503050406030204" pitchFamily="18" charset="0"/>
                            </a:rPr>
                            <m:t>∈{0,1}</m:t>
                          </m:r>
                        </m:oMath>
                      </m:oMathPara>
                    </a14:m>
                    <a:endParaRPr kumimoji="1" lang="ja-JP" altLang="en-US" dirty="0">
                      <a:latin typeface="+mn-ea"/>
                      <a:ea typeface="+mn-ea"/>
                    </a:endParaRPr>
                  </a:p>
                </p:txBody>
              </p:sp>
            </mc:Choice>
            <mc:Fallback xmlns="">
              <p:sp>
                <p:nvSpPr>
                  <p:cNvPr id="39" name="テキスト ボックス 38">
                    <a:extLst>
                      <a:ext uri="{FF2B5EF4-FFF2-40B4-BE49-F238E27FC236}">
                        <a16:creationId xmlns:a16="http://schemas.microsoft.com/office/drawing/2014/main" id="{3325006B-A741-47A6-A11C-FFAE994B98ED}"/>
                      </a:ext>
                    </a:extLst>
                  </p:cNvPr>
                  <p:cNvSpPr txBox="1">
                    <a:spLocks noRot="1" noChangeAspect="1" noMove="1" noResize="1" noEditPoints="1" noAdjustHandles="1" noChangeArrowheads="1" noChangeShapeType="1" noTextEdit="1"/>
                  </p:cNvSpPr>
                  <p:nvPr/>
                </p:nvSpPr>
                <p:spPr>
                  <a:xfrm>
                    <a:off x="1582280" y="5878095"/>
                    <a:ext cx="2366133" cy="475597"/>
                  </a:xfrm>
                  <a:prstGeom prst="rect">
                    <a:avLst/>
                  </a:prstGeom>
                  <a:blipFill>
                    <a:blip r:embed="rId6"/>
                    <a:stretch>
                      <a:fillRect b="-6000"/>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CD7F15C6-2AB0-4958-9A11-2E89F004C5B2}"/>
                </a:ext>
              </a:extLst>
            </p:cNvPr>
            <p:cNvGrpSpPr/>
            <p:nvPr/>
          </p:nvGrpSpPr>
          <p:grpSpPr>
            <a:xfrm>
              <a:off x="1127448" y="4005514"/>
              <a:ext cx="4709431" cy="817782"/>
              <a:chOff x="1127448" y="4596701"/>
              <a:chExt cx="4709431" cy="817782"/>
            </a:xfrm>
          </p:grpSpPr>
          <p:pic>
            <p:nvPicPr>
              <p:cNvPr id="19" name="図 18">
                <a:extLst>
                  <a:ext uri="{FF2B5EF4-FFF2-40B4-BE49-F238E27FC236}">
                    <a16:creationId xmlns:a16="http://schemas.microsoft.com/office/drawing/2014/main" id="{93D98E2F-1CDC-480F-8DAF-B5B35452C94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27448" y="4596701"/>
                <a:ext cx="908721" cy="726421"/>
              </a:xfrm>
              <a:prstGeom prst="rect">
                <a:avLst/>
              </a:prstGeom>
            </p:spPr>
          </p:pic>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BCBA14D-4539-4BD6-BDE9-B06E37EF1396}"/>
                      </a:ext>
                    </a:extLst>
                  </p:cNvPr>
                  <p:cNvSpPr txBox="1"/>
                  <p:nvPr/>
                </p:nvSpPr>
                <p:spPr>
                  <a:xfrm>
                    <a:off x="2036168" y="4605969"/>
                    <a:ext cx="3800711" cy="808514"/>
                  </a:xfrm>
                  <a:prstGeom prst="rect">
                    <a:avLst/>
                  </a:prstGeom>
                  <a:noFill/>
                </p:spPr>
                <p:txBody>
                  <a:bodyPr wrap="square" rtlCol="0">
                    <a:spAutoFit/>
                  </a:bodyPr>
                  <a:lstStyle/>
                  <a:p>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a:latin typeface="Cambria Math" panose="02040503050406030204" pitchFamily="18" charset="0"/>
                              </a:rPr>
                              <m:t>𝜃</m:t>
                            </m:r>
                          </m:e>
                          <m:sub>
                            <m:r>
                              <a:rPr kumimoji="1" lang="en-US" altLang="ja-JP" i="1">
                                <a:latin typeface="Cambria Math" panose="02040503050406030204" pitchFamily="18" charset="0"/>
                              </a:rPr>
                              <m:t>𝑥</m:t>
                            </m:r>
                          </m:sub>
                        </m:sSub>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n-US" altLang="ja-JP" b="1" i="1">
                            <a:latin typeface="Cambria Math" panose="02040503050406030204" pitchFamily="18" charset="0"/>
                          </a:rPr>
                          <m:t>𝒘</m:t>
                        </m:r>
                      </m:oMath>
                    </a14:m>
                    <a:endParaRPr kumimoji="1" lang="en-US" altLang="ja-JP"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rPr>
                            <m:t>~</m:t>
                          </m:r>
                          <m:r>
                            <a:rPr kumimoji="1" lang="ja-JP" altLang="en-US" i="1">
                              <a:latin typeface="Cambria Math" panose="02040503050406030204" pitchFamily="18" charset="0"/>
                            </a:rPr>
                            <m:t>𝒩</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ja-JP" altLang="en-US" b="1" i="1">
                              <a:latin typeface="Cambria Math" panose="02040503050406030204" pitchFamily="18" charset="0"/>
                            </a:rPr>
                            <m:t>𝝁</m:t>
                          </m:r>
                          <m:r>
                            <a:rPr kumimoji="1" lang="en-US" altLang="ja-JP" i="1">
                              <a:latin typeface="Cambria Math" panose="02040503050406030204" pitchFamily="18" charset="0"/>
                            </a:rPr>
                            <m:t>,</m:t>
                          </m:r>
                          <m:sSup>
                            <m:sSupPr>
                              <m:ctrlPr>
                                <a:rPr kumimoji="1" lang="en-US" altLang="ja-JP" i="1">
                                  <a:latin typeface="Cambria Math" panose="02040503050406030204" pitchFamily="18" charset="0"/>
                                </a:rPr>
                              </m:ctrlPr>
                            </m:sSupPr>
                            <m:e>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e>
                            <m:sup>
                              <m:r>
                                <a:rPr kumimoji="1" lang="en-US" altLang="ja-JP" i="1">
                                  <a:latin typeface="Cambria Math" panose="02040503050406030204" pitchFamily="18" charset="0"/>
                                </a:rPr>
                                <m:t>𝑇</m:t>
                              </m:r>
                            </m:sup>
                          </m:sSup>
                          <m:r>
                            <a:rPr kumimoji="1" lang="el-GR" altLang="ja-JP" b="1" i="1">
                              <a:latin typeface="Cambria Math" panose="02040503050406030204" pitchFamily="18" charset="0"/>
                              <a:ea typeface="Cambria Math" panose="02040503050406030204" pitchFamily="18" charset="0"/>
                            </a:rPr>
                            <m:t>𝜮</m:t>
                          </m:r>
                          <m:r>
                            <a:rPr kumimoji="1" lang="ja-JP" altLang="en-US" i="1">
                              <a:latin typeface="Cambria Math" panose="02040503050406030204" pitchFamily="18" charset="0"/>
                            </a:rPr>
                            <m:t>𝜙</m:t>
                          </m:r>
                          <m:d>
                            <m:dPr>
                              <m:ctrlPr>
                                <a:rPr kumimoji="1" lang="en-US" altLang="ja-JP" i="1">
                                  <a:latin typeface="Cambria Math" panose="02040503050406030204" pitchFamily="18" charset="0"/>
                                </a:rPr>
                              </m:ctrlPr>
                            </m:dPr>
                            <m:e>
                              <m:r>
                                <a:rPr kumimoji="1" lang="en-US" altLang="ja-JP" b="1" i="1">
                                  <a:latin typeface="Cambria Math" panose="02040503050406030204" pitchFamily="18" charset="0"/>
                                </a:rPr>
                                <m:t>𝒙</m:t>
                              </m:r>
                            </m:e>
                          </m:d>
                          <m:r>
                            <a:rPr kumimoji="1" lang="en-US" altLang="ja-JP" i="1">
                              <a:latin typeface="Cambria Math" panose="02040503050406030204" pitchFamily="18" charset="0"/>
                            </a:rPr>
                            <m:t>)</m:t>
                          </m:r>
                        </m:oMath>
                      </m:oMathPara>
                    </a14:m>
                    <a:endParaRPr kumimoji="1" lang="ja-JP" altLang="en-US" dirty="0">
                      <a:latin typeface="+mn-ea"/>
                    </a:endParaRPr>
                  </a:p>
                </p:txBody>
              </p:sp>
            </mc:Choice>
            <mc:Fallback xmlns="">
              <p:sp>
                <p:nvSpPr>
                  <p:cNvPr id="42" name="テキスト ボックス 41">
                    <a:extLst>
                      <a:ext uri="{FF2B5EF4-FFF2-40B4-BE49-F238E27FC236}">
                        <a16:creationId xmlns:a16="http://schemas.microsoft.com/office/drawing/2014/main" id="{1CDEC961-CAB7-4C8B-9215-1CF5424DCD71}"/>
                      </a:ext>
                    </a:extLst>
                  </p:cNvPr>
                  <p:cNvSpPr txBox="1">
                    <a:spLocks noRot="1" noChangeAspect="1" noMove="1" noResize="1" noEditPoints="1" noAdjustHandles="1" noChangeArrowheads="1" noChangeShapeType="1" noTextEdit="1"/>
                  </p:cNvSpPr>
                  <p:nvPr/>
                </p:nvSpPr>
                <p:spPr>
                  <a:xfrm>
                    <a:off x="2036168" y="4605969"/>
                    <a:ext cx="3800711" cy="808514"/>
                  </a:xfrm>
                  <a:prstGeom prst="rect">
                    <a:avLst/>
                  </a:prstGeom>
                  <a:blipFill>
                    <a:blip r:embed="rId8"/>
                    <a:stretch>
                      <a:fillRect b="-2326"/>
                    </a:stretch>
                  </a:blipFill>
                </p:spPr>
                <p:txBody>
                  <a:bodyPr/>
                  <a:lstStyle/>
                  <a:p>
                    <a:r>
                      <a:rPr lang="ja-JP" altLang="en-US">
                        <a:noFill/>
                      </a:rPr>
                      <a:t> </a:t>
                    </a:r>
                  </a:p>
                </p:txBody>
              </p:sp>
            </mc:Fallback>
          </mc:AlternateContent>
        </p:grpSp>
        <p:grpSp>
          <p:nvGrpSpPr>
            <p:cNvPr id="15" name="グループ化 14">
              <a:extLst>
                <a:ext uri="{FF2B5EF4-FFF2-40B4-BE49-F238E27FC236}">
                  <a16:creationId xmlns:a16="http://schemas.microsoft.com/office/drawing/2014/main" id="{FFD2FED2-82C1-475F-9122-4B7429D21A4A}"/>
                </a:ext>
              </a:extLst>
            </p:cNvPr>
            <p:cNvGrpSpPr/>
            <p:nvPr/>
          </p:nvGrpSpPr>
          <p:grpSpPr>
            <a:xfrm>
              <a:off x="1127448" y="2713166"/>
              <a:ext cx="1584177" cy="750144"/>
              <a:chOff x="1127448" y="3053928"/>
              <a:chExt cx="1584177" cy="750144"/>
            </a:xfrm>
          </p:grpSpPr>
          <p:pic>
            <p:nvPicPr>
              <p:cNvPr id="17" name="図 16">
                <a:extLst>
                  <a:ext uri="{FF2B5EF4-FFF2-40B4-BE49-F238E27FC236}">
                    <a16:creationId xmlns:a16="http://schemas.microsoft.com/office/drawing/2014/main" id="{FA253DA0-BB5E-4539-8E09-EA66D87FBCA5}"/>
                  </a:ext>
                </a:extLst>
              </p:cNvPr>
              <p:cNvPicPr>
                <a:picLocks noChangeAspect="1"/>
              </p:cNvPicPr>
              <p:nvPr/>
            </p:nvPicPr>
            <p:blipFill rotWithShape="1">
              <a:blip r:embed="rId9">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6DB87B14-006C-48AC-B489-836D923F740A}"/>
                      </a:ext>
                    </a:extLst>
                  </p:cNvPr>
                  <p:cNvSpPr txBox="1"/>
                  <p:nvPr/>
                </p:nvSpPr>
                <p:spPr>
                  <a:xfrm>
                    <a:off x="2036169" y="3241510"/>
                    <a:ext cx="675456" cy="47559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ea typeface="+mn-ea"/>
                            </a:rPr>
                            <m:t>𝝁</m:t>
                          </m:r>
                          <m:r>
                            <a:rPr kumimoji="1" lang="en-US" altLang="ja-JP" b="0" i="1" smtClean="0">
                              <a:latin typeface="Cambria Math" panose="02040503050406030204" pitchFamily="18" charset="0"/>
                              <a:ea typeface="+mn-ea"/>
                            </a:rPr>
                            <m:t>,</m:t>
                          </m:r>
                          <m:r>
                            <a:rPr kumimoji="1" lang="el-GR" altLang="ja-JP" b="1" i="1" smtClean="0">
                              <a:latin typeface="Cambria Math" panose="02040503050406030204" pitchFamily="18" charset="0"/>
                              <a:ea typeface="Cambria Math" panose="02040503050406030204" pitchFamily="18" charset="0"/>
                            </a:rPr>
                            <m:t>𝜮</m:t>
                          </m:r>
                        </m:oMath>
                      </m:oMathPara>
                    </a14:m>
                    <a:endParaRPr kumimoji="1" lang="ja-JP" altLang="en-US" b="1" dirty="0">
                      <a:latin typeface="+mn-ea"/>
                      <a:ea typeface="+mn-ea"/>
                    </a:endParaRPr>
                  </a:p>
                </p:txBody>
              </p:sp>
            </mc:Choice>
            <mc:Fallback xmlns="">
              <p:sp>
                <p:nvSpPr>
                  <p:cNvPr id="45" name="テキスト ボックス 44">
                    <a:extLst>
                      <a:ext uri="{FF2B5EF4-FFF2-40B4-BE49-F238E27FC236}">
                        <a16:creationId xmlns:a16="http://schemas.microsoft.com/office/drawing/2014/main" id="{FB06A6CC-5713-4F35-8D4E-51624D529706}"/>
                      </a:ext>
                    </a:extLst>
                  </p:cNvPr>
                  <p:cNvSpPr txBox="1">
                    <a:spLocks noRot="1" noChangeAspect="1" noMove="1" noResize="1" noEditPoints="1" noAdjustHandles="1" noChangeArrowheads="1" noChangeShapeType="1" noTextEdit="1"/>
                  </p:cNvSpPr>
                  <p:nvPr/>
                </p:nvSpPr>
                <p:spPr>
                  <a:xfrm>
                    <a:off x="2036169" y="3241510"/>
                    <a:ext cx="675456" cy="475598"/>
                  </a:xfrm>
                  <a:prstGeom prst="rect">
                    <a:avLst/>
                  </a:prstGeom>
                  <a:blipFill>
                    <a:blip r:embed="rId10"/>
                    <a:stretch>
                      <a:fillRect r="-909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CF5F3A6-6AC0-46B9-8E1A-1B788128F866}"/>
                    </a:ext>
                  </a:extLst>
                </p:cNvPr>
                <p:cNvSpPr txBox="1"/>
                <p:nvPr/>
              </p:nvSpPr>
              <p:spPr>
                <a:xfrm>
                  <a:off x="2036168" y="3540929"/>
                  <a:ext cx="1237533" cy="475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panose="02040503050406030204" pitchFamily="18" charset="0"/>
                            <a:ea typeface="+mn-ea"/>
                          </a:rPr>
                          <m:t>𝒘</m:t>
                        </m:r>
                        <m:r>
                          <a:rPr kumimoji="1" lang="en-US" altLang="ja-JP" b="0" i="1" smtClean="0">
                            <a:latin typeface="Cambria Math" panose="02040503050406030204" pitchFamily="18" charset="0"/>
                            <a:ea typeface="+mn-ea"/>
                          </a:rPr>
                          <m:t>~</m:t>
                        </m:r>
                        <m:r>
                          <a:rPr kumimoji="1" lang="ja-JP" altLang="en-US" b="0" i="1" smtClean="0">
                            <a:latin typeface="Cambria Math" panose="02040503050406030204" pitchFamily="18" charset="0"/>
                            <a:ea typeface="+mn-ea"/>
                          </a:rPr>
                          <m:t>𝒩</m:t>
                        </m:r>
                        <m:r>
                          <a:rPr kumimoji="1" lang="en-US" altLang="ja-JP" b="0" i="1" smtClean="0">
                            <a:latin typeface="Cambria Math" panose="02040503050406030204" pitchFamily="18" charset="0"/>
                            <a:ea typeface="+mn-ea"/>
                          </a:rPr>
                          <m:t>(</m:t>
                        </m:r>
                        <m:r>
                          <a:rPr kumimoji="1" lang="ja-JP" altLang="en-US" b="1" i="1">
                            <a:latin typeface="Cambria Math" panose="02040503050406030204" pitchFamily="18" charset="0"/>
                          </a:rPr>
                          <m:t>𝝁</m:t>
                        </m:r>
                        <m:r>
                          <a:rPr kumimoji="1" lang="en-US" altLang="ja-JP" i="1">
                            <a:latin typeface="Cambria Math" panose="02040503050406030204" pitchFamily="18" charset="0"/>
                          </a:rPr>
                          <m:t>,</m:t>
                        </m:r>
                        <m:r>
                          <a:rPr kumimoji="1" lang="el-GR" altLang="ja-JP" b="1" i="1" smtClean="0">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m:t>
                        </m:r>
                      </m:oMath>
                    </m:oMathPara>
                  </a14:m>
                  <a:endParaRPr kumimoji="1" lang="ja-JP" altLang="en-US" dirty="0">
                    <a:latin typeface="+mn-ea"/>
                    <a:ea typeface="+mn-ea"/>
                  </a:endParaRPr>
                </a:p>
              </p:txBody>
            </p:sp>
          </mc:Choice>
          <mc:Fallback xmlns="">
            <p:sp>
              <p:nvSpPr>
                <p:cNvPr id="46" name="テキスト ボックス 45">
                  <a:extLst>
                    <a:ext uri="{FF2B5EF4-FFF2-40B4-BE49-F238E27FC236}">
                      <a16:creationId xmlns:a16="http://schemas.microsoft.com/office/drawing/2014/main" id="{E7D5524A-D53F-45F3-9A22-1D54A408D889}"/>
                    </a:ext>
                  </a:extLst>
                </p:cNvPr>
                <p:cNvSpPr txBox="1">
                  <a:spLocks noRot="1" noChangeAspect="1" noMove="1" noResize="1" noEditPoints="1" noAdjustHandles="1" noChangeArrowheads="1" noChangeShapeType="1" noTextEdit="1"/>
                </p:cNvSpPr>
                <p:nvPr/>
              </p:nvSpPr>
              <p:spPr>
                <a:xfrm>
                  <a:off x="2036168" y="3540929"/>
                  <a:ext cx="1237533" cy="475598"/>
                </a:xfrm>
                <a:prstGeom prst="rect">
                  <a:avLst/>
                </a:prstGeom>
                <a:blipFill>
                  <a:blip r:embed="rId11"/>
                  <a:stretch>
                    <a:fillRect r="-41803" b="-6000"/>
                  </a:stretch>
                </a:blipFill>
              </p:spPr>
              <p:txBody>
                <a:bodyPr/>
                <a:lstStyle/>
                <a:p>
                  <a:r>
                    <a:rPr lang="ja-JP" altLang="en-US">
                      <a:noFill/>
                    </a:rPr>
                    <a:t> </a:t>
                  </a:r>
                </a:p>
              </p:txBody>
            </p:sp>
          </mc:Fallback>
        </mc:AlternateContent>
      </p:grpSp>
      <p:grpSp>
        <p:nvGrpSpPr>
          <p:cNvPr id="23" name="グループ化 22">
            <a:extLst>
              <a:ext uri="{FF2B5EF4-FFF2-40B4-BE49-F238E27FC236}">
                <a16:creationId xmlns:a16="http://schemas.microsoft.com/office/drawing/2014/main" id="{FED43FBF-F6F5-44D9-B2F1-29A3269DDCB0}"/>
              </a:ext>
            </a:extLst>
          </p:cNvPr>
          <p:cNvGrpSpPr/>
          <p:nvPr/>
        </p:nvGrpSpPr>
        <p:grpSpPr>
          <a:xfrm>
            <a:off x="4517342" y="2077876"/>
            <a:ext cx="2890645" cy="1423816"/>
            <a:chOff x="695400" y="2086855"/>
            <a:chExt cx="6488964" cy="2926321"/>
          </a:xfrm>
        </p:grpSpPr>
        <p:grpSp>
          <p:nvGrpSpPr>
            <p:cNvPr id="24" name="グループ化 23">
              <a:extLst>
                <a:ext uri="{FF2B5EF4-FFF2-40B4-BE49-F238E27FC236}">
                  <a16:creationId xmlns:a16="http://schemas.microsoft.com/office/drawing/2014/main" id="{DBB93031-C970-4A51-B7E2-927D3C5BBD26}"/>
                </a:ext>
              </a:extLst>
            </p:cNvPr>
            <p:cNvGrpSpPr/>
            <p:nvPr/>
          </p:nvGrpSpPr>
          <p:grpSpPr>
            <a:xfrm>
              <a:off x="695400" y="2114880"/>
              <a:ext cx="1602152" cy="2898296"/>
              <a:chOff x="695400" y="2114880"/>
              <a:chExt cx="1602152" cy="2898296"/>
            </a:xfrm>
          </p:grpSpPr>
          <p:sp>
            <p:nvSpPr>
              <p:cNvPr id="40" name="正方形/長方形 39">
                <a:extLst>
                  <a:ext uri="{FF2B5EF4-FFF2-40B4-BE49-F238E27FC236}">
                    <a16:creationId xmlns:a16="http://schemas.microsoft.com/office/drawing/2014/main" id="{14865176-93A7-4627-92B4-50385F5732A1}"/>
                  </a:ext>
                </a:extLst>
              </p:cNvPr>
              <p:cNvSpPr/>
              <p:nvPr/>
            </p:nvSpPr>
            <p:spPr bwMode="auto">
              <a:xfrm>
                <a:off x="929400"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1" name="楕円 40">
                <a:extLst>
                  <a:ext uri="{FF2B5EF4-FFF2-40B4-BE49-F238E27FC236}">
                    <a16:creationId xmlns:a16="http://schemas.microsoft.com/office/drawing/2014/main" id="{492BC6F9-AB21-4574-830C-FD52F73DF922}"/>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200" dirty="0">
                    <a:latin typeface="+mn-ea"/>
                    <a:ea typeface="+mn-ea"/>
                  </a:rPr>
                  <a:t>1</a:t>
                </a:r>
                <a:endParaRPr kumimoji="1" lang="ja-JP" altLang="en-US" sz="2000" dirty="0">
                  <a:latin typeface="+mn-ea"/>
                  <a:ea typeface="+mn-ea"/>
                </a:endParaRPr>
              </a:p>
            </p:txBody>
          </p:sp>
          <p:pic>
            <p:nvPicPr>
              <p:cNvPr id="42" name="図 41">
                <a:extLst>
                  <a:ext uri="{FF2B5EF4-FFF2-40B4-BE49-F238E27FC236}">
                    <a16:creationId xmlns:a16="http://schemas.microsoft.com/office/drawing/2014/main" id="{AB7CE9DC-783F-40B1-9B41-29D585E6FEA2}"/>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noFill/>
              </a:ln>
            </p:spPr>
          </p:pic>
          <p:pic>
            <p:nvPicPr>
              <p:cNvPr id="43" name="図 42">
                <a:extLst>
                  <a:ext uri="{FF2B5EF4-FFF2-40B4-BE49-F238E27FC236}">
                    <a16:creationId xmlns:a16="http://schemas.microsoft.com/office/drawing/2014/main" id="{F016CA1D-0574-43A6-B7BC-AD44EBB83A42}"/>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p:grpSp>
        <p:grpSp>
          <p:nvGrpSpPr>
            <p:cNvPr id="25" name="グループ化 24">
              <a:extLst>
                <a:ext uri="{FF2B5EF4-FFF2-40B4-BE49-F238E27FC236}">
                  <a16:creationId xmlns:a16="http://schemas.microsoft.com/office/drawing/2014/main" id="{991667B5-8A31-4951-A681-7131FB75DF7A}"/>
                </a:ext>
              </a:extLst>
            </p:cNvPr>
            <p:cNvGrpSpPr/>
            <p:nvPr/>
          </p:nvGrpSpPr>
          <p:grpSpPr>
            <a:xfrm>
              <a:off x="5582212" y="2086855"/>
              <a:ext cx="1602152" cy="2926321"/>
              <a:chOff x="6336012" y="2086855"/>
              <a:chExt cx="1602152" cy="2926321"/>
            </a:xfrm>
          </p:grpSpPr>
          <p:sp>
            <p:nvSpPr>
              <p:cNvPr id="36" name="正方形/長方形 35">
                <a:extLst>
                  <a:ext uri="{FF2B5EF4-FFF2-40B4-BE49-F238E27FC236}">
                    <a16:creationId xmlns:a16="http://schemas.microsoft.com/office/drawing/2014/main" id="{F1A68A2A-0388-45AB-B456-7590BB5B3DA4}"/>
                  </a:ext>
                </a:extLst>
              </p:cNvPr>
              <p:cNvSpPr/>
              <p:nvPr/>
            </p:nvSpPr>
            <p:spPr bwMode="auto">
              <a:xfrm>
                <a:off x="6570012" y="2348880"/>
                <a:ext cx="1368152" cy="2664296"/>
              </a:xfrm>
              <a:prstGeom prst="rect">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37" name="楕円 36">
                <a:extLst>
                  <a:ext uri="{FF2B5EF4-FFF2-40B4-BE49-F238E27FC236}">
                    <a16:creationId xmlns:a16="http://schemas.microsoft.com/office/drawing/2014/main" id="{F774C192-06EC-4EC0-87E8-30B0600EAB92}"/>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200" dirty="0">
                    <a:latin typeface="+mn-ea"/>
                    <a:ea typeface="+mn-ea"/>
                  </a:rPr>
                  <a:t>3</a:t>
                </a:r>
                <a:endParaRPr kumimoji="1" lang="ja-JP" altLang="en-US" sz="2000" dirty="0">
                  <a:latin typeface="+mn-ea"/>
                  <a:ea typeface="+mn-ea"/>
                </a:endParaRPr>
              </a:p>
            </p:txBody>
          </p:sp>
          <p:pic>
            <p:nvPicPr>
              <p:cNvPr id="38" name="図 37">
                <a:extLst>
                  <a:ext uri="{FF2B5EF4-FFF2-40B4-BE49-F238E27FC236}">
                    <a16:creationId xmlns:a16="http://schemas.microsoft.com/office/drawing/2014/main" id="{5B90BA91-0A66-4C75-98DA-ED8D44A79B3A}"/>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noFill/>
              </a:ln>
            </p:spPr>
          </p:pic>
          <p:pic>
            <p:nvPicPr>
              <p:cNvPr id="39" name="図 38">
                <a:extLst>
                  <a:ext uri="{FF2B5EF4-FFF2-40B4-BE49-F238E27FC236}">
                    <a16:creationId xmlns:a16="http://schemas.microsoft.com/office/drawing/2014/main" id="{46F95D08-4ADD-49C2-A8C2-0F1316A170E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grpSp>
        <p:cxnSp>
          <p:nvCxnSpPr>
            <p:cNvPr id="26" name="コネクタ: カギ線 25">
              <a:extLst>
                <a:ext uri="{FF2B5EF4-FFF2-40B4-BE49-F238E27FC236}">
                  <a16:creationId xmlns:a16="http://schemas.microsoft.com/office/drawing/2014/main" id="{E824561B-DCD9-482F-B1C5-83F79FC0EE6A}"/>
                </a:ext>
              </a:extLst>
            </p:cNvPr>
            <p:cNvCxnSpPr>
              <a:stCxn id="36" idx="3"/>
              <a:endCxn id="40" idx="1"/>
            </p:cNvCxnSpPr>
            <p:nvPr/>
          </p:nvCxnSpPr>
          <p:spPr bwMode="auto">
            <a:xfrm flipH="1">
              <a:off x="929400" y="3681028"/>
              <a:ext cx="6254964" cy="12700"/>
            </a:xfrm>
            <a:prstGeom prst="bentConnector5">
              <a:avLst>
                <a:gd name="adj1" fmla="val -3655"/>
                <a:gd name="adj2" fmla="val 15058737"/>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コネクタ: カギ線 26">
              <a:extLst>
                <a:ext uri="{FF2B5EF4-FFF2-40B4-BE49-F238E27FC236}">
                  <a16:creationId xmlns:a16="http://schemas.microsoft.com/office/drawing/2014/main" id="{A0D51D6A-ADBA-4B44-AA36-E509BC8FB754}"/>
                </a:ext>
              </a:extLst>
            </p:cNvPr>
            <p:cNvCxnSpPr>
              <a:stCxn id="40" idx="3"/>
              <a:endCxn id="31"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コネクタ: カギ線 27">
              <a:extLst>
                <a:ext uri="{FF2B5EF4-FFF2-40B4-BE49-F238E27FC236}">
                  <a16:creationId xmlns:a16="http://schemas.microsoft.com/office/drawing/2014/main" id="{BE49986A-9A54-49B6-8451-D95BC022AA56}"/>
                </a:ext>
              </a:extLst>
            </p:cNvPr>
            <p:cNvCxnSpPr>
              <a:cxnSpLocks/>
              <a:stCxn id="31" idx="3"/>
              <a:endCxn id="36"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楕円 28">
              <a:extLst>
                <a:ext uri="{FF2B5EF4-FFF2-40B4-BE49-F238E27FC236}">
                  <a16:creationId xmlns:a16="http://schemas.microsoft.com/office/drawing/2014/main" id="{9803B279-0128-464E-9980-10F734431340}"/>
                </a:ext>
              </a:extLst>
            </p:cNvPr>
            <p:cNvSpPr/>
            <p:nvPr/>
          </p:nvSpPr>
          <p:spPr bwMode="auto">
            <a:xfrm>
              <a:off x="1124324" y="2600973"/>
              <a:ext cx="966501" cy="827962"/>
            </a:xfrm>
            <a:prstGeom prst="ellipse">
              <a:avLst/>
            </a:prstGeom>
            <a:noFill/>
            <a:ln w="952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grpSp>
          <p:nvGrpSpPr>
            <p:cNvPr id="30" name="グループ化 29">
              <a:extLst>
                <a:ext uri="{FF2B5EF4-FFF2-40B4-BE49-F238E27FC236}">
                  <a16:creationId xmlns:a16="http://schemas.microsoft.com/office/drawing/2014/main" id="{382B65ED-038A-4537-A59C-3EEF545FB2E5}"/>
                </a:ext>
              </a:extLst>
            </p:cNvPr>
            <p:cNvGrpSpPr/>
            <p:nvPr/>
          </p:nvGrpSpPr>
          <p:grpSpPr>
            <a:xfrm>
              <a:off x="3128974" y="2114880"/>
              <a:ext cx="1621815" cy="2898296"/>
              <a:chOff x="3128974" y="2114880"/>
              <a:chExt cx="1621815" cy="2898296"/>
            </a:xfrm>
          </p:grpSpPr>
          <p:sp>
            <p:nvSpPr>
              <p:cNvPr id="31" name="正方形/長方形 30">
                <a:extLst>
                  <a:ext uri="{FF2B5EF4-FFF2-40B4-BE49-F238E27FC236}">
                    <a16:creationId xmlns:a16="http://schemas.microsoft.com/office/drawing/2014/main" id="{AB7602E1-0925-417A-9D1E-88BC7566F8F0}"/>
                  </a:ext>
                </a:extLst>
              </p:cNvPr>
              <p:cNvSpPr/>
              <p:nvPr/>
            </p:nvSpPr>
            <p:spPr bwMode="auto">
              <a:xfrm>
                <a:off x="3382637" y="2348880"/>
                <a:ext cx="1368152" cy="2664296"/>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32" name="楕円 31">
                <a:extLst>
                  <a:ext uri="{FF2B5EF4-FFF2-40B4-BE49-F238E27FC236}">
                    <a16:creationId xmlns:a16="http://schemas.microsoft.com/office/drawing/2014/main" id="{8997850D-0F17-486B-96A3-0007F8CAB546}"/>
                  </a:ext>
                </a:extLst>
              </p:cNvPr>
              <p:cNvSpPr/>
              <p:nvPr/>
            </p:nvSpPr>
            <p:spPr bwMode="auto">
              <a:xfrm>
                <a:off x="3128974"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200" dirty="0">
                    <a:latin typeface="+mn-ea"/>
                    <a:ea typeface="+mn-ea"/>
                  </a:rPr>
                  <a:t>2</a:t>
                </a:r>
                <a:endParaRPr kumimoji="1" lang="ja-JP" altLang="en-US" sz="2000" dirty="0">
                  <a:latin typeface="+mn-ea"/>
                  <a:ea typeface="+mn-ea"/>
                </a:endParaRPr>
              </a:p>
            </p:txBody>
          </p:sp>
          <p:pic>
            <p:nvPicPr>
              <p:cNvPr id="33" name="図 32">
                <a:extLst>
                  <a:ext uri="{FF2B5EF4-FFF2-40B4-BE49-F238E27FC236}">
                    <a16:creationId xmlns:a16="http://schemas.microsoft.com/office/drawing/2014/main" id="{CDFFA956-6A96-4937-BF98-7C722C5EF738}"/>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3593324" y="2554855"/>
                <a:ext cx="1008112" cy="853362"/>
              </a:xfrm>
              <a:prstGeom prst="rect">
                <a:avLst/>
              </a:prstGeom>
            </p:spPr>
          </p:pic>
          <p:sp>
            <p:nvSpPr>
              <p:cNvPr id="34" name="テキスト ボックス 33">
                <a:extLst>
                  <a:ext uri="{FF2B5EF4-FFF2-40B4-BE49-F238E27FC236}">
                    <a16:creationId xmlns:a16="http://schemas.microsoft.com/office/drawing/2014/main" id="{EADDD3BE-62CE-4B01-8AF2-989A61B4696A}"/>
                  </a:ext>
                </a:extLst>
              </p:cNvPr>
              <p:cNvSpPr txBox="1"/>
              <p:nvPr/>
            </p:nvSpPr>
            <p:spPr>
              <a:xfrm>
                <a:off x="3593323" y="3488328"/>
                <a:ext cx="1008111" cy="537678"/>
              </a:xfrm>
              <a:prstGeom prst="rect">
                <a:avLst/>
              </a:prstGeom>
              <a:noFill/>
            </p:spPr>
            <p:txBody>
              <a:bodyPr wrap="square" rtlCol="0">
                <a:spAutoFit/>
              </a:bodyPr>
              <a:lstStyle/>
              <a:p>
                <a:pPr algn="ctr"/>
                <a:r>
                  <a:rPr kumimoji="1" lang="en-US" altLang="ja-JP" sz="1050" dirty="0">
                    <a:latin typeface="+mn-lt"/>
                    <a:ea typeface="+mn-ea"/>
                  </a:rPr>
                  <a:t>or</a:t>
                </a:r>
                <a:endParaRPr kumimoji="1" lang="ja-JP" altLang="en-US" sz="1050" dirty="0">
                  <a:latin typeface="+mn-lt"/>
                  <a:ea typeface="+mn-ea"/>
                </a:endParaRPr>
              </a:p>
            </p:txBody>
          </p:sp>
          <p:pic>
            <p:nvPicPr>
              <p:cNvPr id="35" name="グラフィックス 34">
                <a:extLst>
                  <a:ext uri="{FF2B5EF4-FFF2-40B4-BE49-F238E27FC236}">
                    <a16:creationId xmlns:a16="http://schemas.microsoft.com/office/drawing/2014/main" id="{078C5C0D-FF8B-4F80-B68E-D1D733BB18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86803" y="4032642"/>
                <a:ext cx="821154" cy="821154"/>
              </a:xfrm>
              <a:prstGeom prst="rect">
                <a:avLst/>
              </a:prstGeom>
            </p:spPr>
          </p:pic>
        </p:grpSp>
      </p:grpSp>
      <p:sp>
        <p:nvSpPr>
          <p:cNvPr id="45" name="楕円 44">
            <a:extLst>
              <a:ext uri="{FF2B5EF4-FFF2-40B4-BE49-F238E27FC236}">
                <a16:creationId xmlns:a16="http://schemas.microsoft.com/office/drawing/2014/main" id="{F3684F96-9CCD-4485-B660-0CC3C94A8CB9}"/>
              </a:ext>
            </a:extLst>
          </p:cNvPr>
          <p:cNvSpPr/>
          <p:nvPr/>
        </p:nvSpPr>
        <p:spPr bwMode="auto">
          <a:xfrm>
            <a:off x="1027114" y="1968003"/>
            <a:ext cx="444355" cy="370049"/>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b="1" dirty="0">
                <a:solidFill>
                  <a:schemeClr val="bg1"/>
                </a:solidFill>
                <a:latin typeface="+mn-ea"/>
                <a:ea typeface="+mn-ea"/>
              </a:rPr>
              <a:t>1</a:t>
            </a:r>
            <a:endParaRPr kumimoji="1" lang="ja-JP" altLang="en-US" sz="2000" b="1" dirty="0">
              <a:solidFill>
                <a:schemeClr val="bg1"/>
              </a:solidFill>
              <a:latin typeface="+mn-ea"/>
              <a:ea typeface="+mn-ea"/>
            </a:endParaRPr>
          </a:p>
        </p:txBody>
      </p:sp>
      <p:sp>
        <p:nvSpPr>
          <p:cNvPr id="46" name="楕円 45">
            <a:extLst>
              <a:ext uri="{FF2B5EF4-FFF2-40B4-BE49-F238E27FC236}">
                <a16:creationId xmlns:a16="http://schemas.microsoft.com/office/drawing/2014/main" id="{599F9697-F436-444A-A2EB-2712405AC948}"/>
              </a:ext>
            </a:extLst>
          </p:cNvPr>
          <p:cNvSpPr/>
          <p:nvPr/>
        </p:nvSpPr>
        <p:spPr bwMode="auto">
          <a:xfrm>
            <a:off x="3930738" y="1968003"/>
            <a:ext cx="444355" cy="370049"/>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b="1" dirty="0">
                <a:solidFill>
                  <a:schemeClr val="bg1"/>
                </a:solidFill>
                <a:latin typeface="+mn-ea"/>
                <a:ea typeface="+mn-ea"/>
              </a:rPr>
              <a:t>2</a:t>
            </a:r>
            <a:endParaRPr kumimoji="1" lang="ja-JP" altLang="en-US" sz="2000" b="1" dirty="0">
              <a:solidFill>
                <a:schemeClr val="bg1"/>
              </a:solidFill>
              <a:latin typeface="+mn-ea"/>
              <a:ea typeface="+mn-ea"/>
            </a:endParaRPr>
          </a:p>
        </p:txBody>
      </p:sp>
      <p:sp>
        <p:nvSpPr>
          <p:cNvPr id="47" name="楕円 46">
            <a:extLst>
              <a:ext uri="{FF2B5EF4-FFF2-40B4-BE49-F238E27FC236}">
                <a16:creationId xmlns:a16="http://schemas.microsoft.com/office/drawing/2014/main" id="{83EBB00E-CDEF-416C-8565-016CC609C12F}"/>
              </a:ext>
            </a:extLst>
          </p:cNvPr>
          <p:cNvSpPr/>
          <p:nvPr/>
        </p:nvSpPr>
        <p:spPr bwMode="auto">
          <a:xfrm>
            <a:off x="8025964" y="1908674"/>
            <a:ext cx="444355" cy="370049"/>
          </a:xfrm>
          <a:prstGeom prst="ellipse">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b="1" dirty="0">
                <a:solidFill>
                  <a:schemeClr val="bg1"/>
                </a:solidFill>
                <a:latin typeface="+mn-ea"/>
                <a:ea typeface="+mn-ea"/>
              </a:rPr>
              <a:t>3</a:t>
            </a:r>
            <a:endParaRPr kumimoji="1" lang="ja-JP" altLang="en-US" sz="2000" b="1" dirty="0">
              <a:solidFill>
                <a:schemeClr val="bg1"/>
              </a:solidFill>
              <a:latin typeface="+mn-ea"/>
              <a:ea typeface="+mn-ea"/>
            </a:endParaRPr>
          </a:p>
        </p:txBody>
      </p:sp>
      <p:sp>
        <p:nvSpPr>
          <p:cNvPr id="48" name="矢印: 下 47">
            <a:extLst>
              <a:ext uri="{FF2B5EF4-FFF2-40B4-BE49-F238E27FC236}">
                <a16:creationId xmlns:a16="http://schemas.microsoft.com/office/drawing/2014/main" id="{60446558-B18C-4952-96D0-FD66D1762279}"/>
              </a:ext>
            </a:extLst>
          </p:cNvPr>
          <p:cNvSpPr/>
          <p:nvPr/>
        </p:nvSpPr>
        <p:spPr bwMode="auto">
          <a:xfrm>
            <a:off x="1703512" y="4653273"/>
            <a:ext cx="936104" cy="655224"/>
          </a:xfrm>
          <a:prstGeom prst="down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9" name="矢印: 下 48">
            <a:extLst>
              <a:ext uri="{FF2B5EF4-FFF2-40B4-BE49-F238E27FC236}">
                <a16:creationId xmlns:a16="http://schemas.microsoft.com/office/drawing/2014/main" id="{5A60A08E-E863-4675-94D5-639EAF60A8B8}"/>
              </a:ext>
            </a:extLst>
          </p:cNvPr>
          <p:cNvSpPr/>
          <p:nvPr/>
        </p:nvSpPr>
        <p:spPr bwMode="auto">
          <a:xfrm>
            <a:off x="5472741" y="4653273"/>
            <a:ext cx="936104" cy="655224"/>
          </a:xfrm>
          <a:prstGeom prst="down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0" name="矢印: 下 49">
            <a:extLst>
              <a:ext uri="{FF2B5EF4-FFF2-40B4-BE49-F238E27FC236}">
                <a16:creationId xmlns:a16="http://schemas.microsoft.com/office/drawing/2014/main" id="{B1A230AE-0098-47FF-A611-F5D085526F74}"/>
              </a:ext>
            </a:extLst>
          </p:cNvPr>
          <p:cNvSpPr/>
          <p:nvPr/>
        </p:nvSpPr>
        <p:spPr bwMode="auto">
          <a:xfrm>
            <a:off x="9211171" y="4653273"/>
            <a:ext cx="936104" cy="655224"/>
          </a:xfrm>
          <a:prstGeom prst="down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1" name="テキスト プレースホルダー 3">
            <a:extLst>
              <a:ext uri="{FF2B5EF4-FFF2-40B4-BE49-F238E27FC236}">
                <a16:creationId xmlns:a16="http://schemas.microsoft.com/office/drawing/2014/main" id="{77572EED-BEE2-4179-997A-26107C732430}"/>
              </a:ext>
            </a:extLst>
          </p:cNvPr>
          <p:cNvSpPr txBox="1">
            <a:spLocks/>
          </p:cNvSpPr>
          <p:nvPr/>
        </p:nvSpPr>
        <p:spPr>
          <a:xfrm>
            <a:off x="1060492" y="5532638"/>
            <a:ext cx="2289175" cy="1208730"/>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ja-JP" altLang="en-US" sz="1600" dirty="0">
                <a:latin typeface="+mn-ea"/>
                <a:ea typeface="+mn-ea"/>
              </a:rPr>
              <a:t>どちらの案が良いか</a:t>
            </a:r>
            <a:endParaRPr kumimoji="1" lang="en-US" altLang="ja-JP" sz="1600" dirty="0">
              <a:latin typeface="+mn-ea"/>
              <a:ea typeface="+mn-ea"/>
            </a:endParaRPr>
          </a:p>
          <a:p>
            <a:pPr marL="0" indent="0">
              <a:buNone/>
            </a:pPr>
            <a:r>
              <a:rPr kumimoji="1" lang="ja-JP" altLang="en-US" sz="1600" dirty="0">
                <a:latin typeface="+mn-ea"/>
                <a:ea typeface="+mn-ea"/>
              </a:rPr>
              <a:t>わからない状況で</a:t>
            </a:r>
            <a:endParaRPr kumimoji="1" lang="en-US" altLang="ja-JP" sz="1600" dirty="0">
              <a:latin typeface="+mn-ea"/>
              <a:ea typeface="+mn-ea"/>
            </a:endParaRPr>
          </a:p>
          <a:p>
            <a:pPr marL="0" indent="0">
              <a:buNone/>
            </a:pPr>
            <a:r>
              <a:rPr kumimoji="1" lang="ja-JP" altLang="en-US" sz="1600" u="sng" dirty="0">
                <a:latin typeface="+mn-ea"/>
                <a:ea typeface="+mn-ea"/>
              </a:rPr>
              <a:t>なるべく損失を小さく</a:t>
            </a:r>
            <a:endParaRPr kumimoji="1" lang="en-US" altLang="ja-JP" sz="1600" u="sng" dirty="0">
              <a:latin typeface="+mn-ea"/>
              <a:ea typeface="+mn-ea"/>
            </a:endParaRPr>
          </a:p>
          <a:p>
            <a:pPr marL="0" indent="0">
              <a:buNone/>
            </a:pPr>
            <a:r>
              <a:rPr kumimoji="1" lang="ja-JP" altLang="en-US" sz="1600" u="sng" dirty="0">
                <a:latin typeface="+mn-ea"/>
                <a:ea typeface="+mn-ea"/>
              </a:rPr>
              <a:t>することを考える</a:t>
            </a:r>
            <a:r>
              <a:rPr kumimoji="1" lang="ja-JP" altLang="en-US" sz="1600" dirty="0">
                <a:latin typeface="+mn-ea"/>
                <a:ea typeface="+mn-ea"/>
              </a:rPr>
              <a:t>問題</a:t>
            </a:r>
          </a:p>
        </p:txBody>
      </p:sp>
      <p:sp>
        <p:nvSpPr>
          <p:cNvPr id="52" name="テキスト プレースホルダー 4">
            <a:extLst>
              <a:ext uri="{FF2B5EF4-FFF2-40B4-BE49-F238E27FC236}">
                <a16:creationId xmlns:a16="http://schemas.microsoft.com/office/drawing/2014/main" id="{E906E863-D647-4BE8-9F88-6BB8A7F0056D}"/>
              </a:ext>
            </a:extLst>
          </p:cNvPr>
          <p:cNvSpPr txBox="1">
            <a:spLocks/>
          </p:cNvSpPr>
          <p:nvPr/>
        </p:nvSpPr>
        <p:spPr>
          <a:xfrm>
            <a:off x="4155981" y="5532638"/>
            <a:ext cx="3528392" cy="1208729"/>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el-GR" altLang="ja-JP" sz="1600" u="sng" dirty="0">
                <a:latin typeface="+mn-ea"/>
              </a:rPr>
              <a:t>ε-</a:t>
            </a:r>
            <a:r>
              <a:rPr kumimoji="1" lang="en-US" altLang="ja-JP" sz="1600" u="sng" dirty="0">
                <a:latin typeface="+mn-ea"/>
              </a:rPr>
              <a:t>greedy, </a:t>
            </a:r>
            <a:r>
              <a:rPr kumimoji="1" lang="ja-JP" altLang="en-US" sz="1600" u="sng" dirty="0">
                <a:latin typeface="+mn-ea"/>
                <a:ea typeface="+mn-ea"/>
              </a:rPr>
              <a:t>焼きなまし</a:t>
            </a:r>
            <a:r>
              <a:rPr kumimoji="1" lang="el-GR" altLang="ja-JP" sz="1600" u="sng" dirty="0">
                <a:latin typeface="+mn-ea"/>
                <a:ea typeface="+mn-ea"/>
              </a:rPr>
              <a:t>ε-</a:t>
            </a:r>
            <a:r>
              <a:rPr kumimoji="1" lang="en-US" altLang="ja-JP" sz="1600" u="sng" dirty="0">
                <a:latin typeface="+mn-ea"/>
                <a:ea typeface="+mn-ea"/>
              </a:rPr>
              <a:t>greedy,</a:t>
            </a:r>
          </a:p>
          <a:p>
            <a:pPr marL="0" indent="0">
              <a:buNone/>
            </a:pPr>
            <a:r>
              <a:rPr kumimoji="1" lang="ja-JP" altLang="en-US" sz="1600" u="sng" dirty="0">
                <a:latin typeface="+mn-ea"/>
                <a:ea typeface="+mn-ea"/>
              </a:rPr>
              <a:t>トンプソン抽出</a:t>
            </a:r>
            <a:r>
              <a:rPr kumimoji="1" lang="en-US" altLang="ja-JP" sz="1600" u="sng" dirty="0">
                <a:latin typeface="+mn-ea"/>
                <a:ea typeface="+mn-ea"/>
              </a:rPr>
              <a:t>, UCB</a:t>
            </a:r>
            <a:r>
              <a:rPr kumimoji="1" lang="ja-JP" altLang="en-US" sz="1600" u="sng" dirty="0">
                <a:latin typeface="+mn-ea"/>
                <a:ea typeface="+mn-ea"/>
              </a:rPr>
              <a:t>方策</a:t>
            </a:r>
            <a:r>
              <a:rPr kumimoji="1" lang="ja-JP" altLang="en-US" sz="1600" dirty="0">
                <a:latin typeface="+mn-ea"/>
                <a:ea typeface="+mn-ea"/>
              </a:rPr>
              <a:t>について</a:t>
            </a:r>
            <a:endParaRPr kumimoji="1" lang="en-US" altLang="ja-JP" sz="1600" dirty="0">
              <a:latin typeface="+mn-ea"/>
              <a:ea typeface="+mn-ea"/>
            </a:endParaRPr>
          </a:p>
          <a:p>
            <a:pPr marL="0" indent="0">
              <a:buNone/>
            </a:pPr>
            <a:r>
              <a:rPr kumimoji="1" lang="ja-JP" altLang="en-US" sz="1600" dirty="0">
                <a:latin typeface="+mn-ea"/>
                <a:ea typeface="+mn-ea"/>
              </a:rPr>
              <a:t>実験結果とともに紹介</a:t>
            </a:r>
          </a:p>
        </p:txBody>
      </p:sp>
      <p:sp>
        <p:nvSpPr>
          <p:cNvPr id="53" name="テキスト プレースホルダー 5">
            <a:extLst>
              <a:ext uri="{FF2B5EF4-FFF2-40B4-BE49-F238E27FC236}">
                <a16:creationId xmlns:a16="http://schemas.microsoft.com/office/drawing/2014/main" id="{4E8185D5-58F7-4B48-AB98-56DD94BA88FE}"/>
              </a:ext>
            </a:extLst>
          </p:cNvPr>
          <p:cNvSpPr txBox="1">
            <a:spLocks/>
          </p:cNvSpPr>
          <p:nvPr/>
        </p:nvSpPr>
        <p:spPr>
          <a:xfrm>
            <a:off x="8248142" y="5532638"/>
            <a:ext cx="3047838" cy="1208729"/>
          </a:xfrm>
          <a:prstGeom prst="rect">
            <a:avLst/>
          </a:prstGeom>
        </p:spPr>
        <p:txBody>
          <a:bodyPr/>
          <a:lst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kumimoji="1" lang="ja-JP" altLang="en-US" sz="1600" dirty="0">
                <a:latin typeface="+mn-ea"/>
                <a:ea typeface="+mn-ea"/>
              </a:rPr>
              <a:t>腕が特徴量を持つと考えた</a:t>
            </a:r>
            <a:endParaRPr kumimoji="1" lang="en-US" altLang="ja-JP" sz="1600" dirty="0">
              <a:latin typeface="+mn-ea"/>
              <a:ea typeface="+mn-ea"/>
            </a:endParaRPr>
          </a:p>
          <a:p>
            <a:pPr marL="0" indent="0">
              <a:buNone/>
            </a:pPr>
            <a:r>
              <a:rPr kumimoji="1" lang="en-US" altLang="ja-JP" sz="1600" u="sng" dirty="0" err="1"/>
              <a:t>LinUCB</a:t>
            </a:r>
            <a:r>
              <a:rPr kumimoji="1" lang="ja-JP" altLang="en-US" sz="1600" u="sng" dirty="0"/>
              <a:t>方策と</a:t>
            </a:r>
            <a:r>
              <a:rPr kumimoji="1" lang="en-US" altLang="ja-JP" sz="1600" u="sng" dirty="0"/>
              <a:t>MCMC</a:t>
            </a:r>
            <a:r>
              <a:rPr kumimoji="1" lang="ja-JP" altLang="en-US" sz="1600" u="sng" dirty="0"/>
              <a:t>による</a:t>
            </a:r>
            <a:endParaRPr kumimoji="1" lang="en-US" altLang="ja-JP" sz="1600" u="sng" dirty="0"/>
          </a:p>
          <a:p>
            <a:pPr marL="0" indent="0">
              <a:buNone/>
            </a:pPr>
            <a:r>
              <a:rPr kumimoji="1" lang="ja-JP" altLang="en-US" sz="1600" u="sng" dirty="0"/>
              <a:t>トンプソン抽出</a:t>
            </a:r>
            <a:r>
              <a:rPr kumimoji="1" lang="ja-JP" altLang="en-US" sz="1600" dirty="0"/>
              <a:t>を実験結果と</a:t>
            </a:r>
            <a:endParaRPr kumimoji="1" lang="en-US" altLang="ja-JP" sz="1600" dirty="0"/>
          </a:p>
          <a:p>
            <a:pPr marL="0" indent="0">
              <a:buNone/>
            </a:pPr>
            <a:r>
              <a:rPr kumimoji="1" lang="ja-JP" altLang="en-US" sz="1600" dirty="0"/>
              <a:t>ともに紹介</a:t>
            </a:r>
            <a:endParaRPr kumimoji="1" lang="en-US" altLang="ja-JP" sz="1600" dirty="0">
              <a:latin typeface="+mn-ea"/>
              <a:ea typeface="+mn-ea"/>
            </a:endParaRPr>
          </a:p>
          <a:p>
            <a:pPr marL="0" indent="0">
              <a:buNone/>
            </a:pPr>
            <a:endParaRPr kumimoji="1" lang="en-US" altLang="ja-JP" sz="1600" dirty="0">
              <a:latin typeface="+mn-ea"/>
              <a:ea typeface="+mn-ea"/>
            </a:endParaRPr>
          </a:p>
        </p:txBody>
      </p:sp>
    </p:spTree>
    <p:extLst>
      <p:ext uri="{BB962C8B-B14F-4D97-AF65-F5344CB8AC3E}">
        <p14:creationId xmlns:p14="http://schemas.microsoft.com/office/powerpoint/2010/main" val="416631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4</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6" name="テキスト ボックス 5">
            <a:extLst>
              <a:ext uri="{FF2B5EF4-FFF2-40B4-BE49-F238E27FC236}">
                <a16:creationId xmlns:a16="http://schemas.microsoft.com/office/drawing/2014/main" id="{40B0004D-5ECC-4A73-8C2C-C555301AC2E1}"/>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1015443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5</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6" name="テキスト ボックス 5">
            <a:extLst>
              <a:ext uri="{FF2B5EF4-FFF2-40B4-BE49-F238E27FC236}">
                <a16:creationId xmlns:a16="http://schemas.microsoft.com/office/drawing/2014/main" id="{6EBC5643-7579-4AF4-AB26-AD43DF343542}"/>
              </a:ext>
            </a:extLst>
          </p:cNvPr>
          <p:cNvSpPr txBox="1"/>
          <p:nvPr/>
        </p:nvSpPr>
        <p:spPr>
          <a:xfrm>
            <a:off x="6070713" y="5949280"/>
            <a:ext cx="5760640" cy="646331"/>
          </a:xfrm>
          <a:prstGeom prst="rect">
            <a:avLst/>
          </a:prstGeom>
          <a:noFill/>
        </p:spPr>
        <p:txBody>
          <a:bodyPr wrap="square" rtlCol="0">
            <a:spAutoFit/>
          </a:bodyPr>
          <a:lstStyle/>
          <a:p>
            <a:r>
              <a:rPr kumimoji="1" lang="en-US" altLang="ja-JP" sz="1800" dirty="0" err="1">
                <a:latin typeface="+mn-ea"/>
                <a:ea typeface="+mn-ea"/>
              </a:rPr>
              <a:t>github</a:t>
            </a:r>
            <a:r>
              <a:rPr kumimoji="1" lang="en-US" altLang="ja-JP" sz="1800" dirty="0">
                <a:latin typeface="+mn-ea"/>
                <a:ea typeface="+mn-ea"/>
              </a:rPr>
              <a:t> : </a:t>
            </a:r>
          </a:p>
          <a:p>
            <a:r>
              <a:rPr kumimoji="1" lang="en-US" altLang="ja-JP" sz="1800" dirty="0">
                <a:latin typeface="+mn-ea"/>
                <a:ea typeface="+mn-ea"/>
                <a:hlinkClick r:id="rId3"/>
              </a:rPr>
              <a:t>https://github.com/kuru-to/bandit_algorithms</a:t>
            </a:r>
            <a:endParaRPr kumimoji="1" lang="ja-JP" altLang="en-US" sz="1800" dirty="0">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479376" y="2132856"/>
            <a:ext cx="2880320" cy="1901820"/>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ことになった。</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xmlns="">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では、テスト中に生じる損失も小さくしつつ最適な案を選ぶには？</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8</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3" y="2465597"/>
            <a:ext cx="2789474"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悪い案を選んでいるときは</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損してるんだよね？</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他に方法ないの？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9</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損失を気にせず最適な</a:t>
            </a:r>
            <a:endParaRPr kumimoji="1" lang="en-US" altLang="ja-JP" sz="1800" dirty="0">
              <a:latin typeface="+mn-ea"/>
              <a:ea typeface="+mn-ea"/>
            </a:endParaRPr>
          </a:p>
          <a:p>
            <a:r>
              <a:rPr kumimoji="1" lang="ja-JP" altLang="en-US" sz="1800" dirty="0">
                <a:latin typeface="+mn-ea"/>
                <a:ea typeface="+mn-ea"/>
              </a:rPr>
              <a:t>選択肢を見つけるなら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なるべく損失が小さくなる</a:t>
            </a:r>
            <a:endParaRPr kumimoji="1" lang="en-US" altLang="ja-JP" sz="1800" dirty="0">
              <a:latin typeface="+mn-ea"/>
              <a:ea typeface="+mn-ea"/>
            </a:endParaRPr>
          </a:p>
          <a:p>
            <a:r>
              <a:rPr kumimoji="1" lang="ja-JP" altLang="en-US" sz="1800" dirty="0">
                <a:latin typeface="+mn-ea"/>
                <a:ea typeface="+mn-ea"/>
              </a:rPr>
              <a:t>ように選択していくなら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8" y="2899807"/>
            <a:ext cx="3699669"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dirty="0">
                <a:latin typeface="+mn-ea"/>
                <a:ea typeface="+mn-ea"/>
              </a:rPr>
              <a:t>A/B</a:t>
            </a:r>
            <a:r>
              <a:rPr kumimoji="1" lang="ja-JP" altLang="en-US" sz="3200" dirty="0">
                <a:latin typeface="+mn-ea"/>
                <a:ea typeface="+mn-ea"/>
              </a:rPr>
              <a:t>テスト</a:t>
            </a:r>
            <a:endParaRPr kumimoji="1" lang="en-US" altLang="ja-JP" sz="3200" dirty="0">
              <a:latin typeface="+mn-ea"/>
              <a:ea typeface="+mn-ea"/>
            </a:endParaRPr>
          </a:p>
          <a:p>
            <a:pPr algn="ctr">
              <a:spcBef>
                <a:spcPts val="600"/>
              </a:spcBef>
              <a:buClr>
                <a:srgbClr val="BFBFBF"/>
              </a:buClr>
            </a:pPr>
            <a:r>
              <a:rPr kumimoji="1" lang="ja-JP" altLang="en-US" sz="3200" dirty="0">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8" y="4870069"/>
            <a:ext cx="3699669"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バンディット問題</a:t>
            </a:r>
          </a:p>
        </p:txBody>
      </p:sp>
    </p:spTree>
    <p:extLst>
      <p:ext uri="{BB962C8B-B14F-4D97-AF65-F5344CB8AC3E}">
        <p14:creationId xmlns:p14="http://schemas.microsoft.com/office/powerpoint/2010/main" val="4274482065"/>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E5E5E5"/>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32584</TotalTime>
  <Words>2453</Words>
  <Application>Microsoft Office PowerPoint</Application>
  <PresentationFormat>ワイド画面</PresentationFormat>
  <Paragraphs>471</Paragraphs>
  <Slides>31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本発表の背景</vt:lpstr>
      <vt:lpstr>PowerPoint プレゼンテーション</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文脈付きバンディット問題</vt:lpstr>
      <vt:lpstr>LinUCB方策</vt:lpstr>
      <vt:lpstr>実験設定</vt:lpstr>
      <vt:lpstr>LinUCB方策 結果</vt:lpstr>
      <vt:lpstr>MCMCによるトンプソン抽出</vt:lpstr>
      <vt:lpstr>MCMCによるトンプソン抽出 結果</vt:lpstr>
      <vt:lpstr>PowerPoint プレゼンテーション</vt:lpstr>
      <vt:lpstr>本発表のまとめ</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EINOSUKE IIDA</cp:lastModifiedBy>
  <cp:revision>1040</cp:revision>
  <cp:lastPrinted>2018-06-13T04:27:53Z</cp:lastPrinted>
  <dcterms:created xsi:type="dcterms:W3CDTF">2010-06-07T14:32:38Z</dcterms:created>
  <dcterms:modified xsi:type="dcterms:W3CDTF">2021-03-25T02:13:20Z</dcterms:modified>
</cp:coreProperties>
</file>